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3" r:id="rId8"/>
    <p:sldId id="264" r:id="rId9"/>
    <p:sldId id="265"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jpg>
</file>

<file path=ppt/media/image4.png>
</file>

<file path=ppt/media/image5.jpe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1/10/2019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1/10/2019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13">
            <a:extLst>
              <a:ext uri="{FF2B5EF4-FFF2-40B4-BE49-F238E27FC236}">
                <a16:creationId xmlns:a16="http://schemas.microsoft.com/office/drawing/2014/main" xmlns="" id="{A2EAF1FB-192C-4ECC-9255-B2D63197F951}"/>
              </a:ext>
            </a:extLst>
          </p:cNvPr>
          <p:cNvPicPr>
            <a:picLocks noChangeAspect="1"/>
          </p:cNvPicPr>
          <p:nvPr/>
        </p:nvPicPr>
        <p:blipFill>
          <a:blip r:embed="rId2"/>
          <a:srcRect l="22578" r="22578"/>
          <a:stretch>
            <a:fillRect/>
          </a:stretch>
        </p:blipFill>
        <p:spPr>
          <a:xfrm>
            <a:off x="1483972" y="1425938"/>
            <a:ext cx="3902930" cy="4006124"/>
          </a:xfrm>
          <a:prstGeom prst="ellipse">
            <a:avLst/>
          </a:prstGeom>
          <a:ln w="63500" cap="rnd">
            <a:solidFill>
              <a:srgbClr val="333333"/>
            </a:solidFill>
          </a:ln>
          <a:effectLst>
            <a:outerShdw blurRad="381000" dist="292100" dir="5400000" sx="-80000" sy="-18000" rotWithShape="0">
              <a:srgbClr val="000000">
                <a:alpha val="22000"/>
              </a:srgbClr>
            </a:outerShdw>
            <a:softEdge rad="63500"/>
          </a:effectLst>
          <a:scene3d>
            <a:camera prst="orthographicFront"/>
            <a:lightRig rig="contrasting" dir="t">
              <a:rot lat="0" lon="0" rev="3000000"/>
            </a:lightRig>
          </a:scene3d>
          <a:sp3d contourW="7620">
            <a:bevelT w="95250" h="31750"/>
            <a:contourClr>
              <a:srgbClr val="333333"/>
            </a:contourClr>
          </a:sp3d>
        </p:spPr>
      </p:pic>
      <p:sp>
        <p:nvSpPr>
          <p:cNvPr id="5" name="Subtitle 2">
            <a:extLst>
              <a:ext uri="{FF2B5EF4-FFF2-40B4-BE49-F238E27FC236}">
                <a16:creationId xmlns:a16="http://schemas.microsoft.com/office/drawing/2014/main" xmlns="" id="{C72C82D8-14C5-4102-92AC-7794FA9A0C73}"/>
              </a:ext>
            </a:extLst>
          </p:cNvPr>
          <p:cNvSpPr>
            <a:spLocks noGrp="1"/>
          </p:cNvSpPr>
          <p:nvPr>
            <p:ph type="subTitle" idx="1"/>
          </p:nvPr>
        </p:nvSpPr>
        <p:spPr>
          <a:xfrm>
            <a:off x="6096000" y="148714"/>
            <a:ext cx="5828722" cy="2082757"/>
          </a:xfrm>
        </p:spPr>
        <p:txBody>
          <a:bodyPr>
            <a:normAutofit fontScale="92500" lnSpcReduction="10000"/>
          </a:bodyPr>
          <a:lstStyle/>
          <a:p>
            <a:pPr algn="l"/>
            <a:r>
              <a:rPr lang="en-US" sz="4000" b="1" dirty="0">
                <a:solidFill>
                  <a:schemeClr val="tx1"/>
                </a:solidFill>
              </a:rPr>
              <a:t>web-based system for finding (lost) forked crypto-coins</a:t>
            </a:r>
            <a:endParaRPr lang="en-ZA" sz="4000" b="1" dirty="0">
              <a:solidFill>
                <a:schemeClr val="tx1"/>
              </a:solidFill>
            </a:endParaRPr>
          </a:p>
        </p:txBody>
      </p:sp>
      <p:sp>
        <p:nvSpPr>
          <p:cNvPr id="6" name="Subtitle 2">
            <a:extLst>
              <a:ext uri="{FF2B5EF4-FFF2-40B4-BE49-F238E27FC236}">
                <a16:creationId xmlns:a16="http://schemas.microsoft.com/office/drawing/2014/main" xmlns="" id="{EADD19AD-EBAC-4DF1-87EC-ACE5DE4BC63A}"/>
              </a:ext>
            </a:extLst>
          </p:cNvPr>
          <p:cNvSpPr txBox="1">
            <a:spLocks/>
          </p:cNvSpPr>
          <p:nvPr/>
        </p:nvSpPr>
        <p:spPr>
          <a:xfrm>
            <a:off x="7885651" y="4546833"/>
            <a:ext cx="4080883" cy="2389312"/>
          </a:xfrm>
          <a:prstGeom prst="rect">
            <a:avLst/>
          </a:prstGeom>
        </p:spPr>
        <p:txBody>
          <a:bodyPr vert="horz" lIns="0" tIns="0" rIns="0" bIns="0" rtlCol="0">
            <a:noAutofit/>
          </a:bodyPr>
          <a:lstStyle>
            <a:lvl1pPr marL="0" indent="0" algn="r" defTabSz="914400" rtl="0" eaLnBrk="1" latinLnBrk="0" hangingPunct="1">
              <a:lnSpc>
                <a:spcPct val="90000"/>
              </a:lnSpc>
              <a:spcBef>
                <a:spcPts val="1000"/>
              </a:spcBef>
              <a:buFont typeface="Arial" panose="020B0604020202020204" pitchFamily="34" charset="0"/>
              <a:buNone/>
              <a:defRPr sz="2000" b="1" kern="1200" cap="all"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rtl="1"/>
            <a:r>
              <a:rPr lang="he-IL" sz="4000" dirty="0">
                <a:solidFill>
                  <a:schemeClr val="tx1"/>
                </a:solidFill>
              </a:rPr>
              <a:t>אמרי בירן</a:t>
            </a:r>
          </a:p>
          <a:p>
            <a:pPr rtl="1"/>
            <a:r>
              <a:rPr lang="he-IL" sz="4000" dirty="0">
                <a:solidFill>
                  <a:schemeClr val="tx1"/>
                </a:solidFill>
              </a:rPr>
              <a:t>ליאור ריינס</a:t>
            </a:r>
          </a:p>
          <a:p>
            <a:pPr rtl="1"/>
            <a:endParaRPr lang="en-US" sz="1000" dirty="0">
              <a:solidFill>
                <a:schemeClr val="tx1"/>
              </a:solidFill>
            </a:endParaRPr>
          </a:p>
          <a:p>
            <a:pPr rtl="1"/>
            <a:r>
              <a:rPr lang="he-IL" sz="4000" dirty="0">
                <a:solidFill>
                  <a:schemeClr val="tx1"/>
                </a:solidFill>
              </a:rPr>
              <a:t>מנחה: ד"ר רן </a:t>
            </a:r>
            <a:r>
              <a:rPr lang="he-IL" sz="4000" dirty="0" err="1">
                <a:solidFill>
                  <a:schemeClr val="tx1"/>
                </a:solidFill>
              </a:rPr>
              <a:t>גלס</a:t>
            </a:r>
            <a:endParaRPr lang="en-ZA" sz="4000" dirty="0">
              <a:solidFill>
                <a:schemeClr val="tx1"/>
              </a:solidFill>
            </a:endParaRPr>
          </a:p>
        </p:txBody>
      </p:sp>
    </p:spTree>
    <p:extLst>
      <p:ext uri="{BB962C8B-B14F-4D97-AF65-F5344CB8AC3E}">
        <p14:creationId xmlns:p14="http://schemas.microsoft.com/office/powerpoint/2010/main" val="126984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56899B-A7E0-415D-A566-F58CFB7887FE}"/>
              </a:ext>
            </a:extLst>
          </p:cNvPr>
          <p:cNvSpPr>
            <a:spLocks noGrp="1"/>
          </p:cNvSpPr>
          <p:nvPr>
            <p:ph type="title"/>
          </p:nvPr>
        </p:nvSpPr>
        <p:spPr>
          <a:xfrm>
            <a:off x="1174364" y="83059"/>
            <a:ext cx="9905998" cy="905481"/>
          </a:xfrm>
        </p:spPr>
        <p:txBody>
          <a:bodyPr>
            <a:normAutofit/>
          </a:bodyPr>
          <a:lstStyle/>
          <a:p>
            <a:pPr algn="ctr"/>
            <a:r>
              <a:rPr lang="he-IL" sz="5400" b="1" u="sng" dirty="0" smtClean="0"/>
              <a:t>מימוש</a:t>
            </a:r>
            <a:endParaRPr lang="en-US" sz="5400" b="1" u="sng" dirty="0"/>
          </a:p>
        </p:txBody>
      </p:sp>
      <p:grpSp>
        <p:nvGrpSpPr>
          <p:cNvPr id="25" name="Group 24"/>
          <p:cNvGrpSpPr/>
          <p:nvPr/>
        </p:nvGrpSpPr>
        <p:grpSpPr>
          <a:xfrm>
            <a:off x="1095633" y="988540"/>
            <a:ext cx="9444681" cy="2499520"/>
            <a:chOff x="947351" y="3513435"/>
            <a:chExt cx="9444681" cy="2499520"/>
          </a:xfrm>
        </p:grpSpPr>
        <p:grpSp>
          <p:nvGrpSpPr>
            <p:cNvPr id="21" name="Group 20"/>
            <p:cNvGrpSpPr/>
            <p:nvPr/>
          </p:nvGrpSpPr>
          <p:grpSpPr>
            <a:xfrm>
              <a:off x="947351" y="3513435"/>
              <a:ext cx="9444681" cy="1907752"/>
              <a:chOff x="947351" y="3513435"/>
              <a:chExt cx="9444681" cy="1907752"/>
            </a:xfrm>
          </p:grpSpPr>
          <p:sp>
            <p:nvSpPr>
              <p:cNvPr id="4" name="Can 3"/>
              <p:cNvSpPr/>
              <p:nvPr/>
            </p:nvSpPr>
            <p:spPr>
              <a:xfrm>
                <a:off x="947351" y="3513435"/>
                <a:ext cx="1070919" cy="1120346"/>
              </a:xfrm>
              <a:prstGeom prst="can">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b="1" dirty="0">
                    <a:solidFill>
                      <a:schemeClr val="bg1"/>
                    </a:solidFill>
                  </a:rPr>
                  <a:t>DB</a:t>
                </a:r>
                <a:endParaRPr lang="he-IL" dirty="0">
                  <a:solidFill>
                    <a:schemeClr val="bg1"/>
                  </a:solidFill>
                </a:endParaRPr>
              </a:p>
            </p:txBody>
          </p:sp>
          <p:sp>
            <p:nvSpPr>
              <p:cNvPr id="13" name="TextBox 12"/>
              <p:cNvSpPr txBox="1"/>
              <p:nvPr/>
            </p:nvSpPr>
            <p:spPr>
              <a:xfrm>
                <a:off x="3274539" y="3574527"/>
                <a:ext cx="1631092" cy="923330"/>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wrap="square" rtlCol="1">
                <a:spAutoFit/>
              </a:bodyPr>
              <a:lstStyle/>
              <a:p>
                <a:pPr algn="ctr"/>
                <a:endParaRPr lang="en-US" b="1" dirty="0" smtClean="0">
                  <a:solidFill>
                    <a:schemeClr val="bg1"/>
                  </a:solidFill>
                </a:endParaRPr>
              </a:p>
              <a:p>
                <a:pPr algn="ctr"/>
                <a:r>
                  <a:rPr lang="en-US" b="1" dirty="0" smtClean="0">
                    <a:solidFill>
                      <a:schemeClr val="bg1"/>
                    </a:solidFill>
                  </a:rPr>
                  <a:t>DB</a:t>
                </a:r>
                <a:r>
                  <a:rPr lang="en-US" dirty="0" smtClean="0">
                    <a:solidFill>
                      <a:schemeClr val="bg1"/>
                    </a:solidFill>
                  </a:rPr>
                  <a:t> </a:t>
                </a:r>
                <a:r>
                  <a:rPr lang="en-US" b="1" dirty="0" smtClean="0">
                    <a:solidFill>
                      <a:schemeClr val="bg1"/>
                    </a:solidFill>
                  </a:rPr>
                  <a:t>Module</a:t>
                </a:r>
              </a:p>
              <a:p>
                <a:endParaRPr lang="he-IL" dirty="0">
                  <a:solidFill>
                    <a:schemeClr val="bg1"/>
                  </a:solidFill>
                </a:endParaRPr>
              </a:p>
            </p:txBody>
          </p:sp>
          <p:sp>
            <p:nvSpPr>
              <p:cNvPr id="15" name="TextBox 14"/>
              <p:cNvSpPr txBox="1"/>
              <p:nvPr/>
            </p:nvSpPr>
            <p:spPr>
              <a:xfrm>
                <a:off x="5931478" y="4497857"/>
                <a:ext cx="1631092" cy="923330"/>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wrap="square" rtlCol="1">
                <a:spAutoFit/>
              </a:bodyPr>
              <a:lstStyle/>
              <a:p>
                <a:endParaRPr lang="en-US" b="1" dirty="0" smtClean="0">
                  <a:solidFill>
                    <a:schemeClr val="bg1"/>
                  </a:solidFill>
                </a:endParaRPr>
              </a:p>
              <a:p>
                <a:pPr algn="ctr"/>
                <a:r>
                  <a:rPr lang="en-US" b="1" dirty="0" smtClean="0">
                    <a:solidFill>
                      <a:schemeClr val="bg1"/>
                    </a:solidFill>
                  </a:rPr>
                  <a:t>Controller</a:t>
                </a:r>
              </a:p>
              <a:p>
                <a:pPr algn="ctr"/>
                <a:endParaRPr lang="he-IL" b="1" dirty="0">
                  <a:solidFill>
                    <a:schemeClr val="bg1"/>
                  </a:solidFill>
                </a:endParaRPr>
              </a:p>
            </p:txBody>
          </p:sp>
          <p:sp>
            <p:nvSpPr>
              <p:cNvPr id="16" name="TextBox 15"/>
              <p:cNvSpPr txBox="1"/>
              <p:nvPr/>
            </p:nvSpPr>
            <p:spPr>
              <a:xfrm>
                <a:off x="8760940" y="4497857"/>
                <a:ext cx="1631092" cy="923330"/>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wrap="square" rtlCol="1">
                <a:spAutoFit/>
              </a:bodyPr>
              <a:lstStyle/>
              <a:p>
                <a:endParaRPr lang="en-US" b="1" dirty="0" smtClean="0">
                  <a:solidFill>
                    <a:schemeClr val="bg1"/>
                  </a:solidFill>
                </a:endParaRPr>
              </a:p>
              <a:p>
                <a:pPr algn="ctr"/>
                <a:r>
                  <a:rPr lang="en-US" b="1" dirty="0" smtClean="0">
                    <a:solidFill>
                      <a:schemeClr val="bg1"/>
                    </a:solidFill>
                  </a:rPr>
                  <a:t>View </a:t>
                </a:r>
              </a:p>
              <a:p>
                <a:endParaRPr lang="he-IL" b="1" dirty="0">
                  <a:solidFill>
                    <a:schemeClr val="bg1"/>
                  </a:solidFill>
                </a:endParaRPr>
              </a:p>
            </p:txBody>
          </p:sp>
          <p:sp>
            <p:nvSpPr>
              <p:cNvPr id="17" name="Left-Right Arrow 16"/>
              <p:cNvSpPr/>
              <p:nvPr/>
            </p:nvSpPr>
            <p:spPr>
              <a:xfrm>
                <a:off x="2180908" y="3974754"/>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18" name="Left-Right Arrow 17"/>
              <p:cNvSpPr/>
              <p:nvPr/>
            </p:nvSpPr>
            <p:spPr>
              <a:xfrm>
                <a:off x="7690080" y="4790300"/>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19" name="Left-Right Arrow 18"/>
              <p:cNvSpPr/>
              <p:nvPr/>
            </p:nvSpPr>
            <p:spPr>
              <a:xfrm rot="1944145">
                <a:off x="4917931" y="4306848"/>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20" name="Left-Right Arrow 19"/>
              <p:cNvSpPr/>
              <p:nvPr/>
            </p:nvSpPr>
            <p:spPr>
              <a:xfrm rot="19329349">
                <a:off x="4961661" y="5201467"/>
                <a:ext cx="879468" cy="193004"/>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grpSp>
        <p:sp>
          <p:nvSpPr>
            <p:cNvPr id="23" name="Down Arrow 22"/>
            <p:cNvSpPr/>
            <p:nvPr/>
          </p:nvSpPr>
          <p:spPr>
            <a:xfrm rot="10800000">
              <a:off x="3987113" y="4563762"/>
              <a:ext cx="189470" cy="418072"/>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24" name="TextBox 23"/>
            <p:cNvSpPr txBox="1"/>
            <p:nvPr/>
          </p:nvSpPr>
          <p:spPr>
            <a:xfrm>
              <a:off x="3306632" y="5089625"/>
              <a:ext cx="1631092" cy="923330"/>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wrap="square" rtlCol="1">
              <a:spAutoFit/>
            </a:bodyPr>
            <a:lstStyle/>
            <a:p>
              <a:pPr algn="ctr"/>
              <a:endParaRPr lang="en-US" b="1" dirty="0" smtClean="0">
                <a:solidFill>
                  <a:schemeClr val="bg1"/>
                </a:solidFill>
              </a:endParaRPr>
            </a:p>
            <a:p>
              <a:pPr algn="ctr"/>
              <a:r>
                <a:rPr lang="en-US" b="1" dirty="0" smtClean="0">
                  <a:solidFill>
                    <a:schemeClr val="bg1"/>
                  </a:solidFill>
                </a:rPr>
                <a:t>Search</a:t>
              </a:r>
              <a:r>
                <a:rPr lang="en-US" dirty="0" smtClean="0">
                  <a:solidFill>
                    <a:schemeClr val="bg1"/>
                  </a:solidFill>
                </a:rPr>
                <a:t> </a:t>
              </a:r>
              <a:r>
                <a:rPr lang="en-US" b="1" dirty="0" smtClean="0">
                  <a:solidFill>
                    <a:schemeClr val="bg1"/>
                  </a:solidFill>
                </a:rPr>
                <a:t>Module</a:t>
              </a:r>
            </a:p>
            <a:p>
              <a:endParaRPr lang="he-IL" dirty="0">
                <a:solidFill>
                  <a:schemeClr val="bg1"/>
                </a:solidFill>
              </a:endParaRPr>
            </a:p>
          </p:txBody>
        </p:sp>
      </p:grpSp>
      <p:sp>
        <p:nvSpPr>
          <p:cNvPr id="26" name="TextBox 25"/>
          <p:cNvSpPr txBox="1"/>
          <p:nvPr/>
        </p:nvSpPr>
        <p:spPr>
          <a:xfrm>
            <a:off x="1243914" y="3488060"/>
            <a:ext cx="10050162" cy="3108543"/>
          </a:xfrm>
          <a:prstGeom prst="rect">
            <a:avLst/>
          </a:prstGeom>
          <a:noFill/>
        </p:spPr>
        <p:txBody>
          <a:bodyPr wrap="square" rtlCol="1">
            <a:spAutoFit/>
          </a:bodyPr>
          <a:lstStyle/>
          <a:p>
            <a:pPr marL="285750" indent="-285750" algn="r" rtl="1">
              <a:buFont typeface="Arial" panose="020B0604020202020204" pitchFamily="34" charset="0"/>
              <a:buChar char="•"/>
            </a:pPr>
            <a:r>
              <a:rPr lang="en-US" sz="2800" u="sng" dirty="0" smtClean="0"/>
              <a:t>View</a:t>
            </a:r>
            <a:r>
              <a:rPr lang="he-IL" sz="2800" dirty="0" smtClean="0"/>
              <a:t> – תצוגת האתר, מקבל מהמשתמש את המפתח הפומבי של הארנק שלו ושולח ל</a:t>
            </a:r>
            <a:r>
              <a:rPr lang="en-US" sz="2800" dirty="0" smtClean="0"/>
              <a:t>Controller</a:t>
            </a:r>
            <a:r>
              <a:rPr lang="he-IL" sz="2800" dirty="0" smtClean="0"/>
              <a:t> לעיבוד.</a:t>
            </a:r>
          </a:p>
          <a:p>
            <a:pPr marL="285750" indent="-285750" algn="r" rtl="1">
              <a:buFont typeface="Arial" panose="020B0604020202020204" pitchFamily="34" charset="0"/>
              <a:buChar char="•"/>
            </a:pPr>
            <a:r>
              <a:rPr lang="en-US" sz="2800" u="sng" dirty="0" smtClean="0"/>
              <a:t>Controller</a:t>
            </a:r>
            <a:r>
              <a:rPr lang="he-IL" sz="2800" dirty="0" smtClean="0"/>
              <a:t> – מנהל את התקשורת בין הנתונים השמורים ב</a:t>
            </a:r>
            <a:r>
              <a:rPr lang="en-US" sz="2800" dirty="0" smtClean="0"/>
              <a:t>DB</a:t>
            </a:r>
            <a:r>
              <a:rPr lang="he-IL" sz="2800" dirty="0" smtClean="0"/>
              <a:t> לבין הצגתם למשתמש.</a:t>
            </a:r>
          </a:p>
          <a:p>
            <a:pPr marL="285750" indent="-285750" algn="r" rtl="1">
              <a:buFont typeface="Arial" panose="020B0604020202020204" pitchFamily="34" charset="0"/>
              <a:buChar char="•"/>
            </a:pPr>
            <a:r>
              <a:rPr lang="en-US" sz="2800" u="sng" dirty="0" smtClean="0"/>
              <a:t>DB Module</a:t>
            </a:r>
            <a:r>
              <a:rPr lang="he-IL" sz="2800" u="sng" dirty="0" smtClean="0"/>
              <a:t> </a:t>
            </a:r>
            <a:r>
              <a:rPr lang="he-IL" sz="2800" dirty="0" smtClean="0"/>
              <a:t>– מתקשר עם ה</a:t>
            </a:r>
            <a:r>
              <a:rPr lang="en-US" sz="2800" dirty="0" smtClean="0"/>
              <a:t>DB</a:t>
            </a:r>
            <a:r>
              <a:rPr lang="he-IL" sz="2800" dirty="0" smtClean="0"/>
              <a:t> ומעביר מידע ל</a:t>
            </a:r>
            <a:r>
              <a:rPr lang="en-US" sz="2800" dirty="0" smtClean="0"/>
              <a:t>Controller</a:t>
            </a:r>
            <a:r>
              <a:rPr lang="he-IL" sz="2800" dirty="0" smtClean="0"/>
              <a:t> לפי דרישה.</a:t>
            </a:r>
          </a:p>
          <a:p>
            <a:pPr marL="285750" indent="-285750" algn="r" rtl="1">
              <a:buFont typeface="Arial" panose="020B0604020202020204" pitchFamily="34" charset="0"/>
              <a:buChar char="•"/>
            </a:pPr>
            <a:r>
              <a:rPr lang="en-US" sz="2800" u="sng" dirty="0" smtClean="0"/>
              <a:t>Search Module</a:t>
            </a:r>
            <a:r>
              <a:rPr lang="he-IL" sz="2800" u="sng" dirty="0" smtClean="0"/>
              <a:t> </a:t>
            </a:r>
            <a:r>
              <a:rPr lang="he-IL" sz="2800" dirty="0" smtClean="0"/>
              <a:t>– מחפש בנתונים שהתקבל מה</a:t>
            </a:r>
            <a:r>
              <a:rPr lang="en-US" sz="2800" dirty="0" smtClean="0"/>
              <a:t>DB</a:t>
            </a:r>
            <a:r>
              <a:rPr lang="he-IL" sz="2800" dirty="0" smtClean="0"/>
              <a:t> את המידע הרלוונטי.</a:t>
            </a:r>
          </a:p>
        </p:txBody>
      </p:sp>
    </p:spTree>
    <p:extLst>
      <p:ext uri="{BB962C8B-B14F-4D97-AF65-F5344CB8AC3E}">
        <p14:creationId xmlns:p14="http://schemas.microsoft.com/office/powerpoint/2010/main" val="3432166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669060" y="0"/>
            <a:ext cx="6730314" cy="6858000"/>
            <a:chOff x="2545491" y="59453"/>
            <a:chExt cx="6746113" cy="6761705"/>
          </a:xfrm>
        </p:grpSpPr>
        <p:pic>
          <p:nvPicPr>
            <p:cNvPr id="4" name="Picture 3"/>
            <p:cNvPicPr>
              <a:picLocks noChangeAspect="1"/>
            </p:cNvPicPr>
            <p:nvPr/>
          </p:nvPicPr>
          <p:blipFill>
            <a:blip r:embed="rId2"/>
            <a:stretch>
              <a:fillRect/>
            </a:stretch>
          </p:blipFill>
          <p:spPr>
            <a:xfrm>
              <a:off x="2545491" y="3511945"/>
              <a:ext cx="6746113" cy="3309213"/>
            </a:xfrm>
            <a:prstGeom prst="rect">
              <a:avLst/>
            </a:prstGeom>
          </p:spPr>
        </p:pic>
        <p:pic>
          <p:nvPicPr>
            <p:cNvPr id="5" name="Picture 4"/>
            <p:cNvPicPr>
              <a:picLocks noChangeAspect="1"/>
            </p:cNvPicPr>
            <p:nvPr/>
          </p:nvPicPr>
          <p:blipFill rotWithShape="1">
            <a:blip r:embed="rId3"/>
            <a:srcRect r="208"/>
            <a:stretch/>
          </p:blipFill>
          <p:spPr>
            <a:xfrm>
              <a:off x="2545492" y="59453"/>
              <a:ext cx="6738552" cy="3452492"/>
            </a:xfrm>
            <a:prstGeom prst="rect">
              <a:avLst/>
            </a:prstGeom>
          </p:spPr>
        </p:pic>
      </p:grpSp>
    </p:spTree>
    <p:extLst>
      <p:ext uri="{BB962C8B-B14F-4D97-AF65-F5344CB8AC3E}">
        <p14:creationId xmlns:p14="http://schemas.microsoft.com/office/powerpoint/2010/main" val="36787186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D9056E4-9CCE-4735-922C-C6EF85E3BE8F}"/>
              </a:ext>
            </a:extLst>
          </p:cNvPr>
          <p:cNvSpPr>
            <a:spLocks noGrp="1"/>
          </p:cNvSpPr>
          <p:nvPr>
            <p:ph idx="1"/>
          </p:nvPr>
        </p:nvSpPr>
        <p:spPr>
          <a:xfrm>
            <a:off x="1242080" y="1327607"/>
            <a:ext cx="9905999" cy="5219999"/>
          </a:xfrm>
        </p:spPr>
        <p:txBody>
          <a:bodyPr>
            <a:normAutofit/>
          </a:bodyPr>
          <a:lstStyle/>
          <a:p>
            <a:pPr algn="r" rtl="1"/>
            <a:r>
              <a:rPr lang="he-IL" sz="2800" cap="all" dirty="0"/>
              <a:t>המטבע הוצג לעולם בשנת 2009 ע"י </a:t>
            </a:r>
            <a:r>
              <a:rPr lang="en-US" sz="2800" cap="all" dirty="0"/>
              <a:t>Satoshi Nakamoto</a:t>
            </a:r>
            <a:r>
              <a:rPr lang="he-IL" sz="2800" cap="all" dirty="0"/>
              <a:t> כתוכנת </a:t>
            </a:r>
            <a:r>
              <a:rPr lang="en-US" sz="2800" cap="all" dirty="0"/>
              <a:t>open source</a:t>
            </a:r>
            <a:r>
              <a:rPr lang="he-IL" sz="2800" cap="all" dirty="0"/>
              <a:t>.</a:t>
            </a:r>
          </a:p>
          <a:p>
            <a:pPr algn="r" rtl="1"/>
            <a:r>
              <a:rPr lang="he-IL" sz="2800" cap="all" dirty="0"/>
              <a:t>עסקאות המתבצעות ברשת נרשמות ב"ספר חשבונות" ציבורי הנקרא </a:t>
            </a:r>
            <a:r>
              <a:rPr lang="en-US" sz="2800" cap="all" dirty="0" err="1"/>
              <a:t>BlockChain</a:t>
            </a:r>
            <a:r>
              <a:rPr lang="he-IL" sz="2800" cap="all" dirty="0"/>
              <a:t>. </a:t>
            </a:r>
          </a:p>
          <a:p>
            <a:pPr algn="r" rtl="1"/>
            <a:r>
              <a:rPr lang="he-IL" sz="2800" cap="all" dirty="0"/>
              <a:t>ה</a:t>
            </a:r>
            <a:r>
              <a:rPr lang="en-US" sz="2800" cap="all" dirty="0"/>
              <a:t> Bitcoin</a:t>
            </a:r>
            <a:r>
              <a:rPr lang="he-IL" sz="2800" cap="all" dirty="0"/>
              <a:t>הוא למעשה כסף אלקטרוני מבוזר, ערכו אינו נקבע לפי ערך סחורה או לפי קביעה של גוף מרכזי אחד, אלא לפי הסכמה בין רשת המשתמשים.</a:t>
            </a:r>
          </a:p>
          <a:p>
            <a:pPr algn="r" rtl="1">
              <a:lnSpc>
                <a:spcPct val="130000"/>
              </a:lnSpc>
            </a:pPr>
            <a:r>
              <a:rPr lang="he-IL" sz="2800" cap="all" dirty="0"/>
              <a:t>כל אדם יכול למעשה להפיק </a:t>
            </a:r>
            <a:r>
              <a:rPr lang="en-US" sz="2800" cap="all" dirty="0"/>
              <a:t>Bitcoin</a:t>
            </a:r>
            <a:r>
              <a:rPr lang="he-IL" sz="2800" cap="all" dirty="0"/>
              <a:t> - "כריית"  המטבע היא בעצם </a:t>
            </a:r>
            <a:r>
              <a:rPr lang="en-US" sz="2800" cap="all" dirty="0"/>
              <a:t>"</a:t>
            </a:r>
            <a:r>
              <a:rPr lang="he-IL" sz="2800" cap="all" dirty="0"/>
              <a:t>פרס </a:t>
            </a:r>
            <a:r>
              <a:rPr lang="en-US" sz="2800" cap="all" dirty="0"/>
              <a:t>" </a:t>
            </a:r>
            <a:r>
              <a:rPr lang="he-IL" sz="2800" cap="all" dirty="0"/>
              <a:t>עבור תחזוקת ה </a:t>
            </a:r>
            <a:r>
              <a:rPr lang="en-US" sz="2800" cap="all" dirty="0" err="1"/>
              <a:t>BlockChain</a:t>
            </a:r>
            <a:r>
              <a:rPr lang="en-US" sz="2800" cap="all" dirty="0"/>
              <a:t>- </a:t>
            </a:r>
            <a:r>
              <a:rPr lang="he-IL" sz="2800" cap="all" dirty="0"/>
              <a:t> והוספת בלוקים חדשים.</a:t>
            </a:r>
          </a:p>
          <a:p>
            <a:pPr algn="r" rtl="1"/>
            <a:endParaRPr lang="he-IL" sz="2800" cap="all" dirty="0"/>
          </a:p>
          <a:p>
            <a:pPr marL="0" indent="0" algn="r" rtl="1">
              <a:buNone/>
            </a:pPr>
            <a:endParaRPr lang="en-US" sz="2800" cap="all" dirty="0"/>
          </a:p>
        </p:txBody>
      </p:sp>
      <p:sp>
        <p:nvSpPr>
          <p:cNvPr id="4" name="Title 2">
            <a:extLst>
              <a:ext uri="{FF2B5EF4-FFF2-40B4-BE49-F238E27FC236}">
                <a16:creationId xmlns:a16="http://schemas.microsoft.com/office/drawing/2014/main" xmlns="" id="{F166343A-23DE-407E-A4AC-8C88FE1C1EEA}"/>
              </a:ext>
            </a:extLst>
          </p:cNvPr>
          <p:cNvSpPr>
            <a:spLocks noGrp="1"/>
          </p:cNvSpPr>
          <p:nvPr>
            <p:ph type="title"/>
          </p:nvPr>
        </p:nvSpPr>
        <p:spPr bwMode="gray">
          <a:xfrm>
            <a:off x="1143000" y="310393"/>
            <a:ext cx="9906000" cy="916547"/>
          </a:xfrm>
        </p:spPr>
        <p:txBody>
          <a:bodyPr>
            <a:normAutofit/>
          </a:bodyPr>
          <a:lstStyle/>
          <a:p>
            <a:pPr algn="ctr"/>
            <a:r>
              <a:rPr lang="en-US" sz="5400" b="1" u="sng" dirty="0">
                <a:latin typeface="+mn-lt"/>
                <a:ea typeface="+mn-ea"/>
                <a:cs typeface="+mn-cs"/>
              </a:rPr>
              <a:t>Bitcoin </a:t>
            </a:r>
            <a:r>
              <a:rPr lang="he-IL" sz="5400" b="1" u="sng" dirty="0">
                <a:latin typeface="+mn-lt"/>
                <a:ea typeface="+mn-ea"/>
                <a:cs typeface="+mn-cs"/>
              </a:rPr>
              <a:t>מטבע ה</a:t>
            </a:r>
            <a:endParaRPr lang="en-ZA" sz="5400" b="1" u="sng" dirty="0">
              <a:latin typeface="+mn-lt"/>
              <a:ea typeface="+mn-ea"/>
              <a:cs typeface="+mn-cs"/>
            </a:endParaRPr>
          </a:p>
        </p:txBody>
      </p:sp>
    </p:spTree>
    <p:extLst>
      <p:ext uri="{BB962C8B-B14F-4D97-AF65-F5344CB8AC3E}">
        <p14:creationId xmlns:p14="http://schemas.microsoft.com/office/powerpoint/2010/main" val="2543424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29B21B0-8069-4D38-BCCA-F600BE2CF89B}"/>
              </a:ext>
            </a:extLst>
          </p:cNvPr>
          <p:cNvSpPr>
            <a:spLocks noGrp="1"/>
          </p:cNvSpPr>
          <p:nvPr>
            <p:ph idx="1"/>
          </p:nvPr>
        </p:nvSpPr>
        <p:spPr>
          <a:xfrm>
            <a:off x="1032873" y="1009669"/>
            <a:ext cx="10107843" cy="5074102"/>
          </a:xfrm>
        </p:spPr>
        <p:txBody>
          <a:bodyPr>
            <a:noAutofit/>
          </a:bodyPr>
          <a:lstStyle/>
          <a:p>
            <a:pPr marL="0" indent="0" algn="r" rtl="1">
              <a:buNone/>
            </a:pPr>
            <a:r>
              <a:rPr lang="he-IL" sz="2800" dirty="0"/>
              <a:t>מבנה נתונים המזכיר רשימה מקושרת, והוא למעשה התשתית לרשת ה</a:t>
            </a:r>
            <a:r>
              <a:rPr lang="en-US" sz="2800" dirty="0"/>
              <a:t>Bitcoin</a:t>
            </a:r>
            <a:r>
              <a:rPr lang="he-IL" sz="2800" dirty="0"/>
              <a:t> - באמצעותו כל עסקאות ה</a:t>
            </a:r>
            <a:r>
              <a:rPr lang="en-US" sz="2800" dirty="0"/>
              <a:t> Bitcoin</a:t>
            </a:r>
            <a:r>
              <a:rPr lang="he-IL" sz="2800" dirty="0"/>
              <a:t> מתבצעות. כל </a:t>
            </a:r>
            <a:r>
              <a:rPr lang="en-US" sz="2800" dirty="0"/>
              <a:t>Block</a:t>
            </a:r>
            <a:r>
              <a:rPr lang="he-IL" sz="2800" dirty="0"/>
              <a:t> מכיל:</a:t>
            </a:r>
            <a:endParaRPr lang="en-US" sz="2800" dirty="0"/>
          </a:p>
          <a:p>
            <a:pPr lvl="0" algn="r" rtl="1"/>
            <a:r>
              <a:rPr lang="en-US" sz="2800" u="sng" dirty="0"/>
              <a:t>Hash pointer</a:t>
            </a:r>
            <a:r>
              <a:rPr lang="he-IL" sz="2800" dirty="0"/>
              <a:t> בדומה למצביע "קלאסי", מצביע על ה</a:t>
            </a:r>
            <a:r>
              <a:rPr lang="en-US" sz="2800" dirty="0"/>
              <a:t>Block</a:t>
            </a:r>
            <a:r>
              <a:rPr lang="he-IL" sz="2800" dirty="0"/>
              <a:t> הקודם בשרשרת, אך בנוסף מכיל את ערך תוצאת ה</a:t>
            </a:r>
            <a:r>
              <a:rPr lang="en-US" sz="2800" dirty="0"/>
              <a:t>HASH</a:t>
            </a:r>
            <a:r>
              <a:rPr lang="he-IL" sz="2800" dirty="0"/>
              <a:t> של ה</a:t>
            </a:r>
            <a:r>
              <a:rPr lang="en-US" sz="2800" dirty="0"/>
              <a:t>Block</a:t>
            </a:r>
            <a:r>
              <a:rPr lang="he-IL" sz="2800" dirty="0"/>
              <a:t> הקודם. דבר זה מאפשר את אימות המידע הקיים ב</a:t>
            </a:r>
            <a:r>
              <a:rPr lang="en-US" sz="2800" dirty="0"/>
              <a:t>Block</a:t>
            </a:r>
            <a:r>
              <a:rPr lang="he-IL" sz="2800" dirty="0"/>
              <a:t> הקודם.</a:t>
            </a:r>
            <a:endParaRPr lang="en-US" sz="2800" dirty="0"/>
          </a:p>
          <a:p>
            <a:pPr lvl="0" algn="r" rtl="1"/>
            <a:r>
              <a:rPr lang="en-US" sz="2800" u="sng" dirty="0"/>
              <a:t>Transactions</a:t>
            </a:r>
            <a:r>
              <a:rPr lang="en-US" sz="2800" dirty="0"/>
              <a:t> </a:t>
            </a:r>
            <a:r>
              <a:rPr lang="he-IL" sz="2800" dirty="0"/>
              <a:t> רשימה המתארת עסקאות המבוצעות ברשת.</a:t>
            </a:r>
            <a:endParaRPr lang="en-US" sz="2800" dirty="0"/>
          </a:p>
          <a:p>
            <a:pPr lvl="0" algn="r" rtl="1"/>
            <a:r>
              <a:rPr lang="en-US" sz="2800" u="sng" dirty="0"/>
              <a:t>Nonce</a:t>
            </a:r>
            <a:r>
              <a:rPr lang="en-US" sz="2800" dirty="0"/>
              <a:t> </a:t>
            </a:r>
            <a:r>
              <a:rPr lang="he-IL" sz="2800" dirty="0"/>
              <a:t> הערך אותו הכורה מחשב על מנת לכרות את ה</a:t>
            </a:r>
            <a:r>
              <a:rPr lang="en-US" sz="2800" dirty="0"/>
              <a:t>Block</a:t>
            </a:r>
            <a:r>
              <a:rPr lang="he-IL" sz="2800" dirty="0"/>
              <a:t>.</a:t>
            </a:r>
            <a:endParaRPr lang="en-US" sz="2800" dirty="0"/>
          </a:p>
        </p:txBody>
      </p:sp>
      <p:sp>
        <p:nvSpPr>
          <p:cNvPr id="5" name="TextBox 4">
            <a:extLst>
              <a:ext uri="{FF2B5EF4-FFF2-40B4-BE49-F238E27FC236}">
                <a16:creationId xmlns:a16="http://schemas.microsoft.com/office/drawing/2014/main" xmlns="" id="{020F04A0-D9DE-4E21-AF0D-29E0D126BAA4}"/>
              </a:ext>
            </a:extLst>
          </p:cNvPr>
          <p:cNvSpPr txBox="1"/>
          <p:nvPr/>
        </p:nvSpPr>
        <p:spPr>
          <a:xfrm>
            <a:off x="1275150" y="0"/>
            <a:ext cx="9404059" cy="923330"/>
          </a:xfrm>
          <a:prstGeom prst="rect">
            <a:avLst/>
          </a:prstGeom>
          <a:noFill/>
        </p:spPr>
        <p:txBody>
          <a:bodyPr wrap="square" rtlCol="0">
            <a:spAutoFit/>
          </a:bodyPr>
          <a:lstStyle/>
          <a:p>
            <a:pPr algn="ctr"/>
            <a:r>
              <a:rPr lang="en-US" sz="5400" b="1" u="sng" dirty="0"/>
              <a:t>BLOCK CHAIN</a:t>
            </a:r>
          </a:p>
        </p:txBody>
      </p:sp>
    </p:spTree>
    <p:extLst>
      <p:ext uri="{BB962C8B-B14F-4D97-AF65-F5344CB8AC3E}">
        <p14:creationId xmlns:p14="http://schemas.microsoft.com/office/powerpoint/2010/main" val="577272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1">
            <a:extLst>
              <a:ext uri="{FF2B5EF4-FFF2-40B4-BE49-F238E27FC236}">
                <a16:creationId xmlns:a16="http://schemas.microsoft.com/office/drawing/2014/main" xmlns="" id="{2CE5F406-7585-411E-B773-B48DE1EFDFAF}"/>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233181" y="1028969"/>
            <a:ext cx="9907397" cy="4566487"/>
          </a:xfrm>
          <a:prstGeom prst="rect">
            <a:avLst/>
          </a:prstGeom>
          <a:noFill/>
        </p:spPr>
      </p:pic>
      <p:cxnSp>
        <p:nvCxnSpPr>
          <p:cNvPr id="7" name="Straight Connector 6">
            <a:extLst>
              <a:ext uri="{FF2B5EF4-FFF2-40B4-BE49-F238E27FC236}">
                <a16:creationId xmlns:a16="http://schemas.microsoft.com/office/drawing/2014/main" xmlns="" id="{2A094C11-B286-46B8-9958-49AD96641C2A}"/>
              </a:ext>
            </a:extLst>
          </p:cNvPr>
          <p:cNvCxnSpPr/>
          <p:nvPr/>
        </p:nvCxnSpPr>
        <p:spPr>
          <a:xfrm>
            <a:off x="5201174" y="4957894"/>
            <a:ext cx="1971413"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xmlns="" id="{8B4B6B9C-FDA5-49DA-A9A8-8A2B1392398D}"/>
              </a:ext>
            </a:extLst>
          </p:cNvPr>
          <p:cNvCxnSpPr/>
          <p:nvPr/>
        </p:nvCxnSpPr>
        <p:spPr>
          <a:xfrm>
            <a:off x="1486249" y="4957894"/>
            <a:ext cx="1971413"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xmlns="" id="{7C9ECE21-1D0A-4F09-90B8-09632BA93ED2}"/>
              </a:ext>
            </a:extLst>
          </p:cNvPr>
          <p:cNvCxnSpPr/>
          <p:nvPr/>
        </p:nvCxnSpPr>
        <p:spPr>
          <a:xfrm>
            <a:off x="8886738" y="4957894"/>
            <a:ext cx="1971413" cy="0"/>
          </a:xfrm>
          <a:prstGeom prst="line">
            <a:avLst/>
          </a:prstGeom>
          <a:ln w="19050"/>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xmlns="" id="{598C88BE-A5A0-4204-A7FC-833E6190387A}"/>
              </a:ext>
            </a:extLst>
          </p:cNvPr>
          <p:cNvSpPr txBox="1"/>
          <p:nvPr/>
        </p:nvSpPr>
        <p:spPr>
          <a:xfrm>
            <a:off x="5720590" y="5007990"/>
            <a:ext cx="932578" cy="400110"/>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dirty="0">
                <a:latin typeface="Arial" panose="020B0604020202020204" pitchFamily="34" charset="0"/>
                <a:cs typeface="Arial" panose="020B0604020202020204" pitchFamily="34" charset="0"/>
              </a:rPr>
              <a:t>Nonce</a:t>
            </a:r>
          </a:p>
        </p:txBody>
      </p:sp>
      <p:sp>
        <p:nvSpPr>
          <p:cNvPr id="11" name="TextBox 10">
            <a:extLst>
              <a:ext uri="{FF2B5EF4-FFF2-40B4-BE49-F238E27FC236}">
                <a16:creationId xmlns:a16="http://schemas.microsoft.com/office/drawing/2014/main" xmlns="" id="{5E3F8609-96B6-4355-B521-4A1928E328D3}"/>
              </a:ext>
            </a:extLst>
          </p:cNvPr>
          <p:cNvSpPr txBox="1"/>
          <p:nvPr/>
        </p:nvSpPr>
        <p:spPr>
          <a:xfrm>
            <a:off x="2005666" y="5005195"/>
            <a:ext cx="932578" cy="400110"/>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dirty="0">
                <a:latin typeface="Arial" panose="020B0604020202020204" pitchFamily="34" charset="0"/>
                <a:cs typeface="Arial" panose="020B0604020202020204" pitchFamily="34" charset="0"/>
              </a:rPr>
              <a:t>Nonce</a:t>
            </a:r>
          </a:p>
        </p:txBody>
      </p:sp>
      <p:sp>
        <p:nvSpPr>
          <p:cNvPr id="12" name="TextBox 11">
            <a:extLst>
              <a:ext uri="{FF2B5EF4-FFF2-40B4-BE49-F238E27FC236}">
                <a16:creationId xmlns:a16="http://schemas.microsoft.com/office/drawing/2014/main" xmlns="" id="{75438B69-8020-49A9-A6F8-CEE5C850B7C6}"/>
              </a:ext>
            </a:extLst>
          </p:cNvPr>
          <p:cNvSpPr txBox="1"/>
          <p:nvPr/>
        </p:nvSpPr>
        <p:spPr>
          <a:xfrm>
            <a:off x="9435514" y="5005195"/>
            <a:ext cx="932578" cy="400110"/>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dirty="0">
                <a:latin typeface="Arial" panose="020B0604020202020204" pitchFamily="34" charset="0"/>
                <a:cs typeface="Arial" panose="020B0604020202020204" pitchFamily="34" charset="0"/>
              </a:rPr>
              <a:t>Nonce</a:t>
            </a:r>
          </a:p>
        </p:txBody>
      </p:sp>
    </p:spTree>
    <p:extLst>
      <p:ext uri="{BB962C8B-B14F-4D97-AF65-F5344CB8AC3E}">
        <p14:creationId xmlns:p14="http://schemas.microsoft.com/office/powerpoint/2010/main" val="34062283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3E6E75-A5AC-428D-909A-2A7DA9BCC042}"/>
              </a:ext>
            </a:extLst>
          </p:cNvPr>
          <p:cNvSpPr>
            <a:spLocks noGrp="1"/>
          </p:cNvSpPr>
          <p:nvPr>
            <p:ph type="title"/>
          </p:nvPr>
        </p:nvSpPr>
        <p:spPr>
          <a:xfrm>
            <a:off x="1143001" y="351467"/>
            <a:ext cx="9905998" cy="715332"/>
          </a:xfrm>
        </p:spPr>
        <p:txBody>
          <a:bodyPr>
            <a:noAutofit/>
          </a:bodyPr>
          <a:lstStyle/>
          <a:p>
            <a:pPr algn="ctr" rtl="1"/>
            <a:r>
              <a:rPr lang="he-IL" sz="5400" b="1" u="sng" dirty="0">
                <a:cs typeface="+mn-cs"/>
              </a:rPr>
              <a:t>פיצולים ברשת ה- </a:t>
            </a:r>
            <a:r>
              <a:rPr lang="en-US" sz="5400" b="1" u="sng" dirty="0">
                <a:cs typeface="+mn-cs"/>
              </a:rPr>
              <a:t>Bitcoin</a:t>
            </a:r>
            <a:endParaRPr lang="en-US" sz="5400" dirty="0">
              <a:cs typeface="+mn-cs"/>
            </a:endParaRPr>
          </a:p>
        </p:txBody>
      </p:sp>
      <p:sp>
        <p:nvSpPr>
          <p:cNvPr id="3" name="Content Placeholder 2">
            <a:extLst>
              <a:ext uri="{FF2B5EF4-FFF2-40B4-BE49-F238E27FC236}">
                <a16:creationId xmlns:a16="http://schemas.microsoft.com/office/drawing/2014/main" xmlns="" id="{CE278ACD-3C9B-4591-8545-C5DFDA336FEB}"/>
              </a:ext>
            </a:extLst>
          </p:cNvPr>
          <p:cNvSpPr>
            <a:spLocks noGrp="1"/>
          </p:cNvSpPr>
          <p:nvPr>
            <p:ph idx="1"/>
          </p:nvPr>
        </p:nvSpPr>
        <p:spPr>
          <a:xfrm>
            <a:off x="1141412" y="1275127"/>
            <a:ext cx="9905999" cy="4516074"/>
          </a:xfrm>
        </p:spPr>
        <p:txBody>
          <a:bodyPr>
            <a:normAutofit fontScale="92500"/>
          </a:bodyPr>
          <a:lstStyle/>
          <a:p>
            <a:pPr marL="0" indent="0" algn="r" rtl="1">
              <a:buNone/>
            </a:pPr>
            <a:r>
              <a:rPr lang="he-IL" sz="2800" dirty="0"/>
              <a:t>היות וה- </a:t>
            </a:r>
            <a:r>
              <a:rPr lang="en-US" sz="2800" dirty="0"/>
              <a:t>Bitcoin</a:t>
            </a:r>
            <a:r>
              <a:rPr lang="he-IL" sz="2800" dirty="0"/>
              <a:t> הוא תוכנה המבוססת על קוד פתוח , כל עדכון תוכנה צריך להתבצע בכל ה- </a:t>
            </a:r>
            <a:r>
              <a:rPr lang="en-US" sz="2800" dirty="0"/>
              <a:t>Nodes</a:t>
            </a:r>
            <a:r>
              <a:rPr lang="he-IL" sz="2800" dirty="0"/>
              <a:t> ברשת, אולם בגלל עיקובים ברשת ו/או חוסר הסכמה של משתמשים לגבי נהלי הרשת עלולים להיווצר פיצולים ברשת.</a:t>
            </a:r>
            <a:r>
              <a:rPr lang="en-US" sz="2800" dirty="0"/>
              <a:t/>
            </a:r>
            <a:br>
              <a:rPr lang="en-US" sz="2800" dirty="0"/>
            </a:br>
            <a:r>
              <a:rPr lang="he-IL" sz="2800" dirty="0"/>
              <a:t>אם שני משתמשים יוסיפו </a:t>
            </a:r>
            <a:r>
              <a:rPr lang="en-US" sz="2800" dirty="0"/>
              <a:t>BLOCK</a:t>
            </a:r>
            <a:r>
              <a:rPr lang="he-IL" sz="2800" dirty="0"/>
              <a:t> חדש באותו הזמן ה</a:t>
            </a:r>
            <a:r>
              <a:rPr lang="en-US" sz="2800" dirty="0"/>
              <a:t>BLOCK</a:t>
            </a:r>
            <a:r>
              <a:rPr lang="he-IL" sz="2800" dirty="0"/>
              <a:t> שיצטרף לרשת יהיה זה שיהווה את הענף הארוך ביותר.</a:t>
            </a:r>
            <a:endParaRPr lang="en-US" sz="2800" dirty="0"/>
          </a:p>
          <a:p>
            <a:pPr marL="0" indent="0" algn="r" rtl="1">
              <a:buNone/>
            </a:pPr>
            <a:r>
              <a:rPr lang="he-IL" sz="2800" dirty="0"/>
              <a:t>נחלק את הפיצולים האפשריים ברשת לשני חלקים</a:t>
            </a:r>
            <a:r>
              <a:rPr lang="en-US" sz="2800" dirty="0"/>
              <a:t>:</a:t>
            </a:r>
          </a:p>
          <a:p>
            <a:pPr lvl="1" algn="r" rtl="1"/>
            <a:r>
              <a:rPr lang="en-US" sz="2800" dirty="0"/>
              <a:t>Soft Fork</a:t>
            </a:r>
          </a:p>
          <a:p>
            <a:pPr lvl="1" algn="r" rtl="1"/>
            <a:r>
              <a:rPr lang="en-US" sz="2800" dirty="0"/>
              <a:t>Hard Fork</a:t>
            </a:r>
          </a:p>
        </p:txBody>
      </p:sp>
    </p:spTree>
    <p:extLst>
      <p:ext uri="{BB962C8B-B14F-4D97-AF65-F5344CB8AC3E}">
        <p14:creationId xmlns:p14="http://schemas.microsoft.com/office/powerpoint/2010/main" val="1218016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7DCCA8-047B-4116-B4E5-43558E961496}"/>
              </a:ext>
            </a:extLst>
          </p:cNvPr>
          <p:cNvSpPr>
            <a:spLocks noGrp="1"/>
          </p:cNvSpPr>
          <p:nvPr>
            <p:ph type="title"/>
          </p:nvPr>
        </p:nvSpPr>
        <p:spPr>
          <a:xfrm>
            <a:off x="1141412" y="250800"/>
            <a:ext cx="9905998" cy="815999"/>
          </a:xfrm>
        </p:spPr>
        <p:txBody>
          <a:bodyPr>
            <a:noAutofit/>
          </a:bodyPr>
          <a:lstStyle/>
          <a:p>
            <a:pPr algn="ctr" rtl="1"/>
            <a:r>
              <a:rPr lang="en-US" sz="5400" b="1" u="sng" dirty="0"/>
              <a:t>Soft fork</a:t>
            </a:r>
            <a:endParaRPr lang="en-US" sz="5400" u="sng" dirty="0"/>
          </a:p>
        </p:txBody>
      </p:sp>
      <p:sp>
        <p:nvSpPr>
          <p:cNvPr id="3" name="Content Placeholder 2">
            <a:extLst>
              <a:ext uri="{FF2B5EF4-FFF2-40B4-BE49-F238E27FC236}">
                <a16:creationId xmlns:a16="http://schemas.microsoft.com/office/drawing/2014/main" xmlns="" id="{A83D9767-48D6-4747-9D7D-584B152F6643}"/>
              </a:ext>
            </a:extLst>
          </p:cNvPr>
          <p:cNvSpPr>
            <a:spLocks noGrp="1"/>
          </p:cNvSpPr>
          <p:nvPr>
            <p:ph idx="1"/>
          </p:nvPr>
        </p:nvSpPr>
        <p:spPr>
          <a:xfrm>
            <a:off x="1359525" y="1010242"/>
            <a:ext cx="9905999" cy="3541714"/>
          </a:xfrm>
        </p:spPr>
        <p:txBody>
          <a:bodyPr>
            <a:noAutofit/>
          </a:bodyPr>
          <a:lstStyle/>
          <a:p>
            <a:pPr marL="0" indent="0" algn="r" rtl="1">
              <a:buNone/>
            </a:pPr>
            <a:r>
              <a:rPr lang="he-IL" sz="2800" dirty="0"/>
              <a:t>כאשר עדכון התוכנה מבצע "הקשחה" של הכללים לפיהם בלוק נחשב לתקין, במצב זה </a:t>
            </a:r>
            <a:r>
              <a:rPr lang="en-US" sz="2800" dirty="0"/>
              <a:t>Nodes</a:t>
            </a:r>
            <a:r>
              <a:rPr lang="he-IL" sz="2800" dirty="0"/>
              <a:t> שמריצים את הגרסה הישנה יקבלו בלוקים במבנה החדש, אך </a:t>
            </a:r>
            <a:r>
              <a:rPr lang="en-US" sz="2800" dirty="0"/>
              <a:t>Nodes</a:t>
            </a:r>
            <a:r>
              <a:rPr lang="he-IL" sz="2800" dirty="0"/>
              <a:t> שמריצים את  </a:t>
            </a:r>
            <a:r>
              <a:rPr lang="he-IL" sz="2800" dirty="0" smtClean="0"/>
              <a:t>גרסה החדשה </a:t>
            </a:r>
            <a:r>
              <a:rPr lang="he-IL" sz="2800" dirty="0"/>
              <a:t>לא יקבלו בלוקים במבנה הישן.  היות וכל ה</a:t>
            </a:r>
            <a:r>
              <a:rPr lang="en-US" sz="2800" dirty="0"/>
              <a:t>Nodes</a:t>
            </a:r>
            <a:r>
              <a:rPr lang="he-IL" sz="2800" dirty="0"/>
              <a:t> מקבלים בלוקים אשר נוצרו בגרסה החדשה, רוב כוח החישוב ברשת תומך בבלוקים אלו. לכן מובטח כי הענף הארוך ביותר יהיה זה עם הבלוקים הכתובים בגרסה החדשה. </a:t>
            </a:r>
            <a:endParaRPr lang="en-US" sz="2800" dirty="0"/>
          </a:p>
        </p:txBody>
      </p:sp>
      <p:grpSp>
        <p:nvGrpSpPr>
          <p:cNvPr id="4" name="Group 3">
            <a:extLst>
              <a:ext uri="{FF2B5EF4-FFF2-40B4-BE49-F238E27FC236}">
                <a16:creationId xmlns:a16="http://schemas.microsoft.com/office/drawing/2014/main" xmlns="" id="{225C7D38-32B8-4507-B790-C89C24DDE6D4}"/>
              </a:ext>
            </a:extLst>
          </p:cNvPr>
          <p:cNvGrpSpPr/>
          <p:nvPr/>
        </p:nvGrpSpPr>
        <p:grpSpPr>
          <a:xfrm>
            <a:off x="2206304" y="4551956"/>
            <a:ext cx="8951053" cy="1859399"/>
            <a:chOff x="0" y="-36439"/>
            <a:chExt cx="4532854" cy="1366475"/>
          </a:xfrm>
        </p:grpSpPr>
        <p:sp>
          <p:nvSpPr>
            <p:cNvPr id="5" name="Rounded Rectangle 2">
              <a:extLst>
                <a:ext uri="{FF2B5EF4-FFF2-40B4-BE49-F238E27FC236}">
                  <a16:creationId xmlns:a16="http://schemas.microsoft.com/office/drawing/2014/main" xmlns="" id="{EAA75EB4-352E-4D57-B3B3-63325A661F1C}"/>
                </a:ext>
              </a:extLst>
            </p:cNvPr>
            <p:cNvSpPr/>
            <p:nvPr/>
          </p:nvSpPr>
          <p:spPr>
            <a:xfrm>
              <a:off x="1157844" y="421574"/>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Old</a:t>
              </a:r>
              <a:br>
                <a:rPr lang="en-US" sz="1100" b="1">
                  <a:effectLst/>
                  <a:latin typeface="Arial" panose="020B0604020202020204" pitchFamily="34" charset="0"/>
                  <a:ea typeface="Arial" panose="020B0604020202020204" pitchFamily="34" charset="0"/>
                </a:rPr>
              </a:br>
              <a:r>
                <a:rPr lang="en-US" sz="1100" b="1">
                  <a:effectLst/>
                  <a:latin typeface="Arial" panose="020B0604020202020204" pitchFamily="34" charset="0"/>
                  <a:ea typeface="Arial" panose="020B0604020202020204" pitchFamily="34" charset="0"/>
                </a:rPr>
                <a:t>Version</a:t>
              </a:r>
            </a:p>
          </p:txBody>
        </p:sp>
        <p:sp>
          <p:nvSpPr>
            <p:cNvPr id="6" name="Rounded Rectangle 9">
              <a:extLst>
                <a:ext uri="{FF2B5EF4-FFF2-40B4-BE49-F238E27FC236}">
                  <a16:creationId xmlns:a16="http://schemas.microsoft.com/office/drawing/2014/main" xmlns="" id="{D15F18A8-55CC-4129-ADCA-BDB016AA1B81}"/>
                </a:ext>
              </a:extLst>
            </p:cNvPr>
            <p:cNvSpPr/>
            <p:nvPr/>
          </p:nvSpPr>
          <p:spPr>
            <a:xfrm>
              <a:off x="0" y="40969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Old</a:t>
              </a:r>
              <a:br>
                <a:rPr lang="en-US" sz="1100" b="1">
                  <a:effectLst/>
                  <a:latin typeface="Arial" panose="020B0604020202020204" pitchFamily="34" charset="0"/>
                  <a:ea typeface="Arial" panose="020B0604020202020204" pitchFamily="34" charset="0"/>
                </a:rPr>
              </a:br>
              <a:r>
                <a:rPr lang="en-US" sz="1100" b="1">
                  <a:effectLst/>
                  <a:latin typeface="Arial" panose="020B0604020202020204" pitchFamily="34" charset="0"/>
                  <a:ea typeface="Arial" panose="020B0604020202020204" pitchFamily="34" charset="0"/>
                </a:rPr>
                <a:t>Version</a:t>
              </a:r>
            </a:p>
          </p:txBody>
        </p:sp>
        <p:cxnSp>
          <p:nvCxnSpPr>
            <p:cNvPr id="7" name="Straight Connector 6">
              <a:extLst>
                <a:ext uri="{FF2B5EF4-FFF2-40B4-BE49-F238E27FC236}">
                  <a16:creationId xmlns:a16="http://schemas.microsoft.com/office/drawing/2014/main" xmlns="" id="{D2DA7889-0880-4F3C-B05F-3E838CE707B6}"/>
                </a:ext>
              </a:extLst>
            </p:cNvPr>
            <p:cNvCxnSpPr/>
            <p:nvPr/>
          </p:nvCxnSpPr>
          <p:spPr>
            <a:xfrm>
              <a:off x="736270" y="647205"/>
              <a:ext cx="415636" cy="0"/>
            </a:xfrm>
            <a:prstGeom prst="line">
              <a:avLst/>
            </a:prstGeom>
            <a:ln w="28575"/>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8" name="Group 7">
              <a:extLst>
                <a:ext uri="{FF2B5EF4-FFF2-40B4-BE49-F238E27FC236}">
                  <a16:creationId xmlns:a16="http://schemas.microsoft.com/office/drawing/2014/main" xmlns="" id="{673E5F86-6B1F-4E16-96E2-EA4E5B9232F0}"/>
                </a:ext>
              </a:extLst>
            </p:cNvPr>
            <p:cNvGrpSpPr/>
            <p:nvPr/>
          </p:nvGrpSpPr>
          <p:grpSpPr>
            <a:xfrm>
              <a:off x="1888177" y="-36439"/>
              <a:ext cx="2644677" cy="1366475"/>
              <a:chOff x="0" y="-36439"/>
              <a:chExt cx="2644677" cy="1366475"/>
            </a:xfrm>
          </p:grpSpPr>
          <p:cxnSp>
            <p:nvCxnSpPr>
              <p:cNvPr id="9" name="Straight Connector 8">
                <a:extLst>
                  <a:ext uri="{FF2B5EF4-FFF2-40B4-BE49-F238E27FC236}">
                    <a16:creationId xmlns:a16="http://schemas.microsoft.com/office/drawing/2014/main" xmlns="" id="{B1C92FB4-438F-4973-A282-2D524FD9F4CF}"/>
                  </a:ext>
                </a:extLst>
              </p:cNvPr>
              <p:cNvCxnSpPr/>
              <p:nvPr/>
            </p:nvCxnSpPr>
            <p:spPr>
              <a:xfrm>
                <a:off x="1531917" y="231569"/>
                <a:ext cx="415636" cy="0"/>
              </a:xfrm>
              <a:prstGeom prst="line">
                <a:avLst/>
              </a:prstGeom>
              <a:ln w="28575"/>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10" name="Elbow Connector 5">
                <a:extLst>
                  <a:ext uri="{FF2B5EF4-FFF2-40B4-BE49-F238E27FC236}">
                    <a16:creationId xmlns:a16="http://schemas.microsoft.com/office/drawing/2014/main" xmlns="" id="{810BCE35-6C17-40A6-9993-F56E8BB19DEC}"/>
                  </a:ext>
                </a:extLst>
              </p:cNvPr>
              <p:cNvCxnSpPr/>
              <p:nvPr/>
            </p:nvCxnSpPr>
            <p:spPr>
              <a:xfrm>
                <a:off x="0" y="760021"/>
                <a:ext cx="878774" cy="320633"/>
              </a:xfrm>
              <a:prstGeom prst="bentConnector3">
                <a:avLst/>
              </a:prstGeom>
              <a:ln w="28575"/>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11" name="Elbow Connector 6">
                <a:extLst>
                  <a:ext uri="{FF2B5EF4-FFF2-40B4-BE49-F238E27FC236}">
                    <a16:creationId xmlns:a16="http://schemas.microsoft.com/office/drawing/2014/main" xmlns="" id="{31C5ED82-4224-495C-B7F9-A488A9B6AFB9}"/>
                  </a:ext>
                </a:extLst>
              </p:cNvPr>
              <p:cNvCxnSpPr/>
              <p:nvPr/>
            </p:nvCxnSpPr>
            <p:spPr>
              <a:xfrm flipV="1">
                <a:off x="0" y="249382"/>
                <a:ext cx="866898" cy="314259"/>
              </a:xfrm>
              <a:prstGeom prst="bentConnector3">
                <a:avLst/>
              </a:prstGeom>
              <a:ln w="28575"/>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12" name="Rounded Rectangle 7">
                <a:extLst>
                  <a:ext uri="{FF2B5EF4-FFF2-40B4-BE49-F238E27FC236}">
                    <a16:creationId xmlns:a16="http://schemas.microsoft.com/office/drawing/2014/main" xmlns="" id="{5FE79825-CE04-4F3F-BDC7-2C86B944AF9A}"/>
                  </a:ext>
                </a:extLst>
              </p:cNvPr>
              <p:cNvSpPr/>
              <p:nvPr/>
            </p:nvSpPr>
            <p:spPr>
              <a:xfrm>
                <a:off x="837210" y="0"/>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New</a:t>
                </a:r>
                <a:br>
                  <a:rPr lang="en-US" sz="1100" b="1">
                    <a:effectLst/>
                    <a:latin typeface="Arial" panose="020B0604020202020204" pitchFamily="34" charset="0"/>
                    <a:ea typeface="Arial" panose="020B0604020202020204" pitchFamily="34" charset="0"/>
                  </a:rPr>
                </a:br>
                <a:r>
                  <a:rPr lang="en-US" sz="1100" b="1">
                    <a:effectLst/>
                    <a:latin typeface="Arial" panose="020B0604020202020204" pitchFamily="34" charset="0"/>
                    <a:ea typeface="Arial" panose="020B0604020202020204" pitchFamily="34" charset="0"/>
                  </a:rPr>
                  <a:t>Version</a:t>
                </a:r>
              </a:p>
            </p:txBody>
          </p:sp>
          <p:sp>
            <p:nvSpPr>
              <p:cNvPr id="13" name="Rounded Rectangle 8">
                <a:extLst>
                  <a:ext uri="{FF2B5EF4-FFF2-40B4-BE49-F238E27FC236}">
                    <a16:creationId xmlns:a16="http://schemas.microsoft.com/office/drawing/2014/main" xmlns="" id="{5E664F6E-3630-4605-BB4A-9C3EC9976719}"/>
                  </a:ext>
                </a:extLst>
              </p:cNvPr>
              <p:cNvSpPr/>
              <p:nvPr/>
            </p:nvSpPr>
            <p:spPr>
              <a:xfrm>
                <a:off x="878774" y="84314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Old</a:t>
                </a:r>
                <a:br>
                  <a:rPr lang="en-US" sz="1100" b="1">
                    <a:effectLst/>
                    <a:latin typeface="Arial" panose="020B0604020202020204" pitchFamily="34" charset="0"/>
                    <a:ea typeface="Arial" panose="020B0604020202020204" pitchFamily="34" charset="0"/>
                  </a:rPr>
                </a:br>
                <a:r>
                  <a:rPr lang="en-US" sz="1100" b="1">
                    <a:effectLst/>
                    <a:latin typeface="Arial" panose="020B0604020202020204" pitchFamily="34" charset="0"/>
                    <a:ea typeface="Arial" panose="020B0604020202020204" pitchFamily="34" charset="0"/>
                  </a:rPr>
                  <a:t>Version</a:t>
                </a:r>
              </a:p>
            </p:txBody>
          </p:sp>
          <p:sp>
            <p:nvSpPr>
              <p:cNvPr id="14" name="Rounded Rectangle 11">
                <a:extLst>
                  <a:ext uri="{FF2B5EF4-FFF2-40B4-BE49-F238E27FC236}">
                    <a16:creationId xmlns:a16="http://schemas.microsoft.com/office/drawing/2014/main" xmlns="" id="{69ECC0E5-626B-47B1-996F-945BE46BE876}"/>
                  </a:ext>
                </a:extLst>
              </p:cNvPr>
              <p:cNvSpPr/>
              <p:nvPr/>
            </p:nvSpPr>
            <p:spPr>
              <a:xfrm>
                <a:off x="1922426" y="-36439"/>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dirty="0">
                    <a:effectLst/>
                    <a:latin typeface="Arial" panose="020B0604020202020204" pitchFamily="34" charset="0"/>
                    <a:ea typeface="Arial" panose="020B0604020202020204" pitchFamily="34" charset="0"/>
                  </a:rPr>
                  <a:t>New</a:t>
                </a:r>
                <a:br>
                  <a:rPr lang="en-US" sz="1100" b="1" dirty="0">
                    <a:effectLst/>
                    <a:latin typeface="Arial" panose="020B0604020202020204" pitchFamily="34" charset="0"/>
                    <a:ea typeface="Arial" panose="020B0604020202020204" pitchFamily="34" charset="0"/>
                  </a:rPr>
                </a:br>
                <a:r>
                  <a:rPr lang="en-US" sz="1100" b="1" dirty="0">
                    <a:effectLst/>
                    <a:latin typeface="Arial" panose="020B0604020202020204" pitchFamily="34" charset="0"/>
                    <a:ea typeface="Arial" panose="020B0604020202020204" pitchFamily="34" charset="0"/>
                  </a:rPr>
                  <a:t>Version</a:t>
                </a:r>
              </a:p>
            </p:txBody>
          </p:sp>
          <p:sp>
            <p:nvSpPr>
              <p:cNvPr id="15" name="Multiply 13">
                <a:extLst>
                  <a:ext uri="{FF2B5EF4-FFF2-40B4-BE49-F238E27FC236}">
                    <a16:creationId xmlns:a16="http://schemas.microsoft.com/office/drawing/2014/main" xmlns="" id="{26F2D132-4E67-44DE-A869-1BE9C72B59D4}"/>
                  </a:ext>
                </a:extLst>
              </p:cNvPr>
              <p:cNvSpPr/>
              <p:nvPr/>
            </p:nvSpPr>
            <p:spPr>
              <a:xfrm>
                <a:off x="534391" y="840807"/>
                <a:ext cx="302820" cy="475013"/>
              </a:xfrm>
              <a:prstGeom prst="mathMultiply">
                <a:avLst/>
              </a:prstGeom>
              <a:solidFill>
                <a:srgbClr val="FF0000"/>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endParaRPr lang="en-US" sz="1100" b="1"/>
              </a:p>
            </p:txBody>
          </p:sp>
        </p:grpSp>
      </p:grpSp>
    </p:spTree>
    <p:extLst>
      <p:ext uri="{BB962C8B-B14F-4D97-AF65-F5344CB8AC3E}">
        <p14:creationId xmlns:p14="http://schemas.microsoft.com/office/powerpoint/2010/main" val="919210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7DCCA8-047B-4116-B4E5-43558E961496}"/>
              </a:ext>
            </a:extLst>
          </p:cNvPr>
          <p:cNvSpPr>
            <a:spLocks noGrp="1"/>
          </p:cNvSpPr>
          <p:nvPr>
            <p:ph type="title"/>
          </p:nvPr>
        </p:nvSpPr>
        <p:spPr>
          <a:xfrm>
            <a:off x="1141412" y="250800"/>
            <a:ext cx="9905998" cy="815999"/>
          </a:xfrm>
        </p:spPr>
        <p:txBody>
          <a:bodyPr>
            <a:noAutofit/>
          </a:bodyPr>
          <a:lstStyle/>
          <a:p>
            <a:pPr algn="ctr" rtl="1"/>
            <a:r>
              <a:rPr lang="en-US" sz="5400" b="1" u="sng" dirty="0"/>
              <a:t>HARD fork</a:t>
            </a:r>
            <a:endParaRPr lang="en-US" sz="5400" u="sng" dirty="0"/>
          </a:p>
        </p:txBody>
      </p:sp>
      <p:sp>
        <p:nvSpPr>
          <p:cNvPr id="3" name="Content Placeholder 2">
            <a:extLst>
              <a:ext uri="{FF2B5EF4-FFF2-40B4-BE49-F238E27FC236}">
                <a16:creationId xmlns:a16="http://schemas.microsoft.com/office/drawing/2014/main" xmlns="" id="{A83D9767-48D6-4747-9D7D-584B152F6643}"/>
              </a:ext>
            </a:extLst>
          </p:cNvPr>
          <p:cNvSpPr>
            <a:spLocks noGrp="1"/>
          </p:cNvSpPr>
          <p:nvPr>
            <p:ph idx="1"/>
          </p:nvPr>
        </p:nvSpPr>
        <p:spPr>
          <a:xfrm>
            <a:off x="1141411" y="1159139"/>
            <a:ext cx="9905999" cy="3541714"/>
          </a:xfrm>
        </p:spPr>
        <p:txBody>
          <a:bodyPr>
            <a:noAutofit/>
          </a:bodyPr>
          <a:lstStyle/>
          <a:p>
            <a:pPr marL="0" indent="0" algn="r" rtl="1">
              <a:buNone/>
            </a:pPr>
            <a:r>
              <a:rPr lang="he-IL" sz="2800" dirty="0"/>
              <a:t>כאשר מתבצע עדכון בתוכנה אשר משנה את מבנה ה- </a:t>
            </a:r>
            <a:r>
              <a:rPr lang="en-US" sz="2800" dirty="0"/>
              <a:t>Block</a:t>
            </a:r>
            <a:r>
              <a:rPr lang="he-IL" sz="2800" dirty="0"/>
              <a:t> המקובל או את תוכנו, ויוצר מצב שבו הגרסה הקודמת תזהה בלוק זה כלא תקין. מתוך כך יווצר ענף בשרשרת הפועל על הגרסה החדשה וענף נוסף הפועל על הגרסה הישנה כך ששני הענפים מתקיימים במקביל על פי סט חוקים וכללים שונה ומוסכם בין המשתמשים בכל גרסה. </a:t>
            </a:r>
            <a:endParaRPr lang="en-US" sz="3200" dirty="0"/>
          </a:p>
        </p:txBody>
      </p:sp>
      <p:grpSp>
        <p:nvGrpSpPr>
          <p:cNvPr id="40" name="Group 39">
            <a:extLst>
              <a:ext uri="{FF2B5EF4-FFF2-40B4-BE49-F238E27FC236}">
                <a16:creationId xmlns:a16="http://schemas.microsoft.com/office/drawing/2014/main" xmlns="" id="{C47FC2C9-0C46-483B-AF9D-9E7AD8F78849}"/>
              </a:ext>
            </a:extLst>
          </p:cNvPr>
          <p:cNvGrpSpPr/>
          <p:nvPr/>
        </p:nvGrpSpPr>
        <p:grpSpPr>
          <a:xfrm>
            <a:off x="1974305" y="4612250"/>
            <a:ext cx="8518179" cy="1889218"/>
            <a:chOff x="1974305" y="4612250"/>
            <a:chExt cx="8518179" cy="1889218"/>
          </a:xfrm>
        </p:grpSpPr>
        <p:grpSp>
          <p:nvGrpSpPr>
            <p:cNvPr id="16" name="Group 15">
              <a:extLst>
                <a:ext uri="{FF2B5EF4-FFF2-40B4-BE49-F238E27FC236}">
                  <a16:creationId xmlns:a16="http://schemas.microsoft.com/office/drawing/2014/main" xmlns="" id="{6E56AA44-BA0A-4A61-8626-982A98139346}"/>
                </a:ext>
              </a:extLst>
            </p:cNvPr>
            <p:cNvGrpSpPr/>
            <p:nvPr/>
          </p:nvGrpSpPr>
          <p:grpSpPr>
            <a:xfrm>
              <a:off x="1974305" y="4612250"/>
              <a:ext cx="8007318" cy="1889218"/>
              <a:chOff x="0" y="47501"/>
              <a:chExt cx="4479479" cy="1116278"/>
            </a:xfrm>
          </p:grpSpPr>
          <p:cxnSp>
            <p:nvCxnSpPr>
              <p:cNvPr id="17" name="Straight Connector 16">
                <a:extLst>
                  <a:ext uri="{FF2B5EF4-FFF2-40B4-BE49-F238E27FC236}">
                    <a16:creationId xmlns:a16="http://schemas.microsoft.com/office/drawing/2014/main" xmlns="" id="{2718F196-E8D7-473F-A3E0-20CA1E4F8F9F}"/>
                  </a:ext>
                </a:extLst>
              </p:cNvPr>
              <p:cNvCxnSpPr/>
              <p:nvPr/>
            </p:nvCxnSpPr>
            <p:spPr>
              <a:xfrm>
                <a:off x="4102924" y="961901"/>
                <a:ext cx="376555"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8" name="Group 17">
                <a:extLst>
                  <a:ext uri="{FF2B5EF4-FFF2-40B4-BE49-F238E27FC236}">
                    <a16:creationId xmlns:a16="http://schemas.microsoft.com/office/drawing/2014/main" xmlns="" id="{0CD22130-3857-490E-A798-48F0742D3CCF}"/>
                  </a:ext>
                </a:extLst>
              </p:cNvPr>
              <p:cNvGrpSpPr/>
              <p:nvPr/>
            </p:nvGrpSpPr>
            <p:grpSpPr>
              <a:xfrm>
                <a:off x="0" y="47501"/>
                <a:ext cx="4461705" cy="1116278"/>
                <a:chOff x="0" y="47501"/>
                <a:chExt cx="4461705" cy="1116278"/>
              </a:xfrm>
            </p:grpSpPr>
            <p:cxnSp>
              <p:nvCxnSpPr>
                <p:cNvPr id="19" name="Straight Connector 18">
                  <a:extLst>
                    <a:ext uri="{FF2B5EF4-FFF2-40B4-BE49-F238E27FC236}">
                      <a16:creationId xmlns:a16="http://schemas.microsoft.com/office/drawing/2014/main" xmlns="" id="{BC57E974-A387-4A81-BE2C-66BB6B9012F1}"/>
                    </a:ext>
                  </a:extLst>
                </p:cNvPr>
                <p:cNvCxnSpPr/>
                <p:nvPr/>
              </p:nvCxnSpPr>
              <p:spPr>
                <a:xfrm>
                  <a:off x="4085111" y="267195"/>
                  <a:ext cx="376594"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3" name="Group 22">
                  <a:extLst>
                    <a:ext uri="{FF2B5EF4-FFF2-40B4-BE49-F238E27FC236}">
                      <a16:creationId xmlns:a16="http://schemas.microsoft.com/office/drawing/2014/main" xmlns="" id="{94A1CBC5-0F8B-4C97-86B9-2C1B84569108}"/>
                    </a:ext>
                  </a:extLst>
                </p:cNvPr>
                <p:cNvGrpSpPr/>
                <p:nvPr/>
              </p:nvGrpSpPr>
              <p:grpSpPr>
                <a:xfrm>
                  <a:off x="0" y="47501"/>
                  <a:ext cx="4144487" cy="1116278"/>
                  <a:chOff x="0" y="0"/>
                  <a:chExt cx="4144487" cy="1116278"/>
                </a:xfrm>
              </p:grpSpPr>
              <p:cxnSp>
                <p:nvCxnSpPr>
                  <p:cNvPr id="25" name="Straight Connector 24">
                    <a:extLst>
                      <a:ext uri="{FF2B5EF4-FFF2-40B4-BE49-F238E27FC236}">
                        <a16:creationId xmlns:a16="http://schemas.microsoft.com/office/drawing/2014/main" xmlns="" id="{7D3F730C-4BFE-4E82-86A8-10B4C64F5398}"/>
                      </a:ext>
                    </a:extLst>
                  </p:cNvPr>
                  <p:cNvCxnSpPr/>
                  <p:nvPr/>
                </p:nvCxnSpPr>
                <p:spPr>
                  <a:xfrm>
                    <a:off x="3093522" y="896587"/>
                    <a:ext cx="376637"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6" name="Group 25">
                    <a:extLst>
                      <a:ext uri="{FF2B5EF4-FFF2-40B4-BE49-F238E27FC236}">
                        <a16:creationId xmlns:a16="http://schemas.microsoft.com/office/drawing/2014/main" xmlns="" id="{69A55E5F-5C19-4DDD-BE45-3CA33DCB993B}"/>
                      </a:ext>
                    </a:extLst>
                  </p:cNvPr>
                  <p:cNvGrpSpPr/>
                  <p:nvPr/>
                </p:nvGrpSpPr>
                <p:grpSpPr>
                  <a:xfrm>
                    <a:off x="0" y="0"/>
                    <a:ext cx="4144487" cy="1116278"/>
                    <a:chOff x="0" y="0"/>
                    <a:chExt cx="4540168" cy="1330036"/>
                  </a:xfrm>
                </p:grpSpPr>
                <p:sp>
                  <p:nvSpPr>
                    <p:cNvPr id="28" name="Rounded Rectangle 17">
                      <a:extLst>
                        <a:ext uri="{FF2B5EF4-FFF2-40B4-BE49-F238E27FC236}">
                          <a16:creationId xmlns:a16="http://schemas.microsoft.com/office/drawing/2014/main" xmlns="" id="{DC2976C6-11DD-45EB-9E38-786BE6E890D2}"/>
                        </a:ext>
                      </a:extLst>
                    </p:cNvPr>
                    <p:cNvSpPr/>
                    <p:nvPr/>
                  </p:nvSpPr>
                  <p:spPr>
                    <a:xfrm>
                      <a:off x="1157844" y="421574"/>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9" name="Rounded Rectangle 18">
                      <a:extLst>
                        <a:ext uri="{FF2B5EF4-FFF2-40B4-BE49-F238E27FC236}">
                          <a16:creationId xmlns:a16="http://schemas.microsoft.com/office/drawing/2014/main" xmlns="" id="{B731DBAA-8CB0-4A10-AB88-158BD32BAABF}"/>
                        </a:ext>
                      </a:extLst>
                    </p:cNvPr>
                    <p:cNvSpPr/>
                    <p:nvPr/>
                  </p:nvSpPr>
                  <p:spPr>
                    <a:xfrm>
                      <a:off x="0" y="40969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cxnSp>
                  <p:nvCxnSpPr>
                    <p:cNvPr id="30" name="Straight Connector 29">
                      <a:extLst>
                        <a:ext uri="{FF2B5EF4-FFF2-40B4-BE49-F238E27FC236}">
                          <a16:creationId xmlns:a16="http://schemas.microsoft.com/office/drawing/2014/main" xmlns="" id="{82B58439-4AFC-412B-9FA4-11B17B93A4E9}"/>
                        </a:ext>
                      </a:extLst>
                    </p:cNvPr>
                    <p:cNvCxnSpPr/>
                    <p:nvPr/>
                  </p:nvCxnSpPr>
                  <p:spPr>
                    <a:xfrm>
                      <a:off x="736270" y="647205"/>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31" name="Group 30">
                      <a:extLst>
                        <a:ext uri="{FF2B5EF4-FFF2-40B4-BE49-F238E27FC236}">
                          <a16:creationId xmlns:a16="http://schemas.microsoft.com/office/drawing/2014/main" xmlns="" id="{8955E9E0-D4F8-4E74-AAD2-68CD542FB859}"/>
                        </a:ext>
                      </a:extLst>
                    </p:cNvPr>
                    <p:cNvGrpSpPr/>
                    <p:nvPr/>
                  </p:nvGrpSpPr>
                  <p:grpSpPr>
                    <a:xfrm>
                      <a:off x="1888177" y="0"/>
                      <a:ext cx="2651991" cy="1330036"/>
                      <a:chOff x="0" y="0"/>
                      <a:chExt cx="2651991" cy="1330036"/>
                    </a:xfrm>
                  </p:grpSpPr>
                  <p:cxnSp>
                    <p:nvCxnSpPr>
                      <p:cNvPr id="32" name="Straight Connector 31">
                        <a:extLst>
                          <a:ext uri="{FF2B5EF4-FFF2-40B4-BE49-F238E27FC236}">
                            <a16:creationId xmlns:a16="http://schemas.microsoft.com/office/drawing/2014/main" xmlns="" id="{2CB831F3-DD98-4393-BFCF-E29B0C4C84BD}"/>
                          </a:ext>
                        </a:extLst>
                      </p:cNvPr>
                      <p:cNvCxnSpPr/>
                      <p:nvPr/>
                    </p:nvCxnSpPr>
                    <p:spPr>
                      <a:xfrm>
                        <a:off x="1531917" y="231569"/>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33" name="Elbow Connector 21">
                        <a:extLst>
                          <a:ext uri="{FF2B5EF4-FFF2-40B4-BE49-F238E27FC236}">
                            <a16:creationId xmlns:a16="http://schemas.microsoft.com/office/drawing/2014/main" xmlns="" id="{F7F47752-DDE4-4564-A7F4-D1697E5FD45A}"/>
                          </a:ext>
                        </a:extLst>
                      </p:cNvPr>
                      <p:cNvCxnSpPr/>
                      <p:nvPr/>
                    </p:nvCxnSpPr>
                    <p:spPr>
                      <a:xfrm>
                        <a:off x="0" y="760021"/>
                        <a:ext cx="878774" cy="320633"/>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34" name="Elbow Connector 22">
                        <a:extLst>
                          <a:ext uri="{FF2B5EF4-FFF2-40B4-BE49-F238E27FC236}">
                            <a16:creationId xmlns:a16="http://schemas.microsoft.com/office/drawing/2014/main" xmlns="" id="{F1E39E5C-99A2-4BAF-BF23-C1A3FD41E05F}"/>
                          </a:ext>
                        </a:extLst>
                      </p:cNvPr>
                      <p:cNvCxnSpPr/>
                      <p:nvPr/>
                    </p:nvCxnSpPr>
                    <p:spPr>
                      <a:xfrm flipV="1">
                        <a:off x="0" y="249382"/>
                        <a:ext cx="866898" cy="314259"/>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35" name="Rounded Rectangle 23">
                        <a:extLst>
                          <a:ext uri="{FF2B5EF4-FFF2-40B4-BE49-F238E27FC236}">
                            <a16:creationId xmlns:a16="http://schemas.microsoft.com/office/drawing/2014/main" xmlns="" id="{E08BA2C1-7016-4F88-ADE1-B5E4908942ED}"/>
                          </a:ext>
                        </a:extLst>
                      </p:cNvPr>
                      <p:cNvSpPr/>
                      <p:nvPr/>
                    </p:nvSpPr>
                    <p:spPr>
                      <a:xfrm>
                        <a:off x="837210" y="0"/>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36" name="Rounded Rectangle 25">
                        <a:extLst>
                          <a:ext uri="{FF2B5EF4-FFF2-40B4-BE49-F238E27FC236}">
                            <a16:creationId xmlns:a16="http://schemas.microsoft.com/office/drawing/2014/main" xmlns="" id="{90E9832E-4687-4E04-A59A-05EDB0792AB9}"/>
                          </a:ext>
                        </a:extLst>
                      </p:cNvPr>
                      <p:cNvSpPr/>
                      <p:nvPr/>
                    </p:nvSpPr>
                    <p:spPr>
                      <a:xfrm>
                        <a:off x="1929740" y="11875"/>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37" name="Rounded Rectangle 24">
                        <a:extLst>
                          <a:ext uri="{FF2B5EF4-FFF2-40B4-BE49-F238E27FC236}">
                            <a16:creationId xmlns:a16="http://schemas.microsoft.com/office/drawing/2014/main" xmlns="" id="{617E2B4D-10CB-4C1C-A298-181E34F072F9}"/>
                          </a:ext>
                        </a:extLst>
                      </p:cNvPr>
                      <p:cNvSpPr/>
                      <p:nvPr/>
                    </p:nvSpPr>
                    <p:spPr>
                      <a:xfrm>
                        <a:off x="878774" y="84314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sp>
                <p:nvSpPr>
                  <p:cNvPr id="27" name="Rounded Rectangle 28">
                    <a:extLst>
                      <a:ext uri="{FF2B5EF4-FFF2-40B4-BE49-F238E27FC236}">
                        <a16:creationId xmlns:a16="http://schemas.microsoft.com/office/drawing/2014/main" xmlns="" id="{1DAE714F-68BA-46C5-9610-40122D5B888F}"/>
                      </a:ext>
                    </a:extLst>
                  </p:cNvPr>
                  <p:cNvSpPr/>
                  <p:nvPr/>
                </p:nvSpPr>
                <p:spPr>
                  <a:xfrm>
                    <a:off x="3473532" y="706582"/>
                    <a:ext cx="654483" cy="408424"/>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grpSp>
        <p:sp>
          <p:nvSpPr>
            <p:cNvPr id="38" name="Text Box 33">
              <a:extLst>
                <a:ext uri="{FF2B5EF4-FFF2-40B4-BE49-F238E27FC236}">
                  <a16:creationId xmlns:a16="http://schemas.microsoft.com/office/drawing/2014/main" xmlns="" id="{9C49C459-2E39-4343-BBC8-C9D720DCAE1C}"/>
                </a:ext>
              </a:extLst>
            </p:cNvPr>
            <p:cNvSpPr txBox="1"/>
            <p:nvPr/>
          </p:nvSpPr>
          <p:spPr>
            <a:xfrm>
              <a:off x="9949851" y="4700853"/>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sp>
          <p:nvSpPr>
            <p:cNvPr id="39" name="Text Box 33">
              <a:extLst>
                <a:ext uri="{FF2B5EF4-FFF2-40B4-BE49-F238E27FC236}">
                  <a16:creationId xmlns:a16="http://schemas.microsoft.com/office/drawing/2014/main" xmlns="" id="{B9C6543E-6745-4D14-A8E6-8471FD3C0919}"/>
                </a:ext>
              </a:extLst>
            </p:cNvPr>
            <p:cNvSpPr txBox="1"/>
            <p:nvPr/>
          </p:nvSpPr>
          <p:spPr>
            <a:xfrm>
              <a:off x="9973054" y="5878897"/>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grpSp>
    </p:spTree>
    <p:extLst>
      <p:ext uri="{BB962C8B-B14F-4D97-AF65-F5344CB8AC3E}">
        <p14:creationId xmlns:p14="http://schemas.microsoft.com/office/powerpoint/2010/main" val="3561845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1028C16-8AC1-428D-950F-D87F743B5D5B}"/>
              </a:ext>
            </a:extLst>
          </p:cNvPr>
          <p:cNvSpPr>
            <a:spLocks noGrp="1"/>
          </p:cNvSpPr>
          <p:nvPr>
            <p:ph idx="1"/>
          </p:nvPr>
        </p:nvSpPr>
        <p:spPr>
          <a:xfrm>
            <a:off x="1250468" y="1375795"/>
            <a:ext cx="9905999" cy="2122414"/>
          </a:xfrm>
        </p:spPr>
        <p:txBody>
          <a:bodyPr>
            <a:noAutofit/>
          </a:bodyPr>
          <a:lstStyle/>
          <a:p>
            <a:pPr marL="0" indent="0" algn="r" rtl="1">
              <a:buNone/>
            </a:pPr>
            <a:r>
              <a:rPr lang="he-IL" sz="2800" dirty="0"/>
              <a:t>משתמשים אשר היה בבעלותם מטבע </a:t>
            </a:r>
            <a:r>
              <a:rPr lang="en-US" sz="2800" dirty="0"/>
              <a:t>Bitcoin</a:t>
            </a:r>
            <a:r>
              <a:rPr lang="he-IL" sz="2800" dirty="0"/>
              <a:t> כאשר קרה </a:t>
            </a:r>
            <a:r>
              <a:rPr lang="en-US" sz="2800" dirty="0"/>
              <a:t>Hard Fork</a:t>
            </a:r>
            <a:r>
              <a:rPr lang="he-IL" sz="2800" dirty="0"/>
              <a:t> ברשת ה</a:t>
            </a:r>
            <a:r>
              <a:rPr lang="en-US" sz="2800" dirty="0"/>
              <a:t>Bitcoin</a:t>
            </a:r>
            <a:r>
              <a:rPr lang="he-IL" sz="2800" dirty="0"/>
              <a:t> "זכו" במטבעות </a:t>
            </a:r>
            <a:r>
              <a:rPr lang="he-IL" sz="2800" dirty="0" smtClean="0"/>
              <a:t>חדשים משום שכעת הם יוכלו לנצל את המטבעות שברשותם בשתי השרשאות. המשתמשים </a:t>
            </a:r>
            <a:r>
              <a:rPr lang="he-IL" sz="2800" dirty="0"/>
              <a:t>לא בהכרח היו מודעים </a:t>
            </a:r>
            <a:r>
              <a:rPr lang="he-IL" sz="2800" dirty="0" smtClean="0"/>
              <a:t>לקיום הפיצול וה"זכייה" במטבעות </a:t>
            </a:r>
            <a:r>
              <a:rPr lang="he-IL" sz="2800" dirty="0" smtClean="0"/>
              <a:t>או לכך שהמטבעות עדיין </a:t>
            </a:r>
            <a:r>
              <a:rPr lang="he-IL" sz="2800" dirty="0"/>
              <a:t>בבעלותם גם אם בזבזו את מטבע ה</a:t>
            </a:r>
            <a:r>
              <a:rPr lang="en-US" sz="2800" dirty="0"/>
              <a:t>Bitcoin</a:t>
            </a:r>
            <a:r>
              <a:rPr lang="he-IL" sz="2800" dirty="0"/>
              <a:t> המקורי לאחר הפיצול.</a:t>
            </a:r>
          </a:p>
          <a:p>
            <a:pPr algn="r" rtl="1"/>
            <a:endParaRPr lang="en-US" sz="2800" b="1" u="sng" dirty="0"/>
          </a:p>
        </p:txBody>
      </p:sp>
      <p:sp>
        <p:nvSpPr>
          <p:cNvPr id="6" name="Title 1">
            <a:extLst>
              <a:ext uri="{FF2B5EF4-FFF2-40B4-BE49-F238E27FC236}">
                <a16:creationId xmlns="" xmlns:a16="http://schemas.microsoft.com/office/drawing/2014/main" id="{C9292113-E609-4664-A060-898C16D87FBB}"/>
              </a:ext>
            </a:extLst>
          </p:cNvPr>
          <p:cNvSpPr>
            <a:spLocks noGrp="1"/>
          </p:cNvSpPr>
          <p:nvPr>
            <p:ph type="title"/>
          </p:nvPr>
        </p:nvSpPr>
        <p:spPr>
          <a:xfrm>
            <a:off x="1141413" y="81623"/>
            <a:ext cx="9905998" cy="1159948"/>
          </a:xfrm>
        </p:spPr>
        <p:txBody>
          <a:bodyPr>
            <a:normAutofit/>
          </a:bodyPr>
          <a:lstStyle/>
          <a:p>
            <a:pPr algn="ctr"/>
            <a:r>
              <a:rPr lang="he-IL" sz="5400" b="1" u="sng" dirty="0">
                <a:latin typeface="Arial" panose="020B0604020202020204" pitchFamily="34" charset="0"/>
                <a:cs typeface="Arial" panose="020B0604020202020204" pitchFamily="34" charset="0"/>
              </a:rPr>
              <a:t>תיאור הבעיה</a:t>
            </a:r>
            <a:endParaRPr lang="en-US" sz="5400" dirty="0">
              <a:latin typeface="Arial" panose="020B0604020202020204" pitchFamily="34" charset="0"/>
              <a:cs typeface="Arial" panose="020B0604020202020204" pitchFamily="34" charset="0"/>
            </a:endParaRPr>
          </a:p>
        </p:txBody>
      </p:sp>
      <p:pic>
        <p:nvPicPr>
          <p:cNvPr id="1026" name="Picture 2" descr="https://media.cryptocurrencyfacts.com/2018/01/bitcoin-forks.jpg">
            <a:extLst>
              <a:ext uri="{FF2B5EF4-FFF2-40B4-BE49-F238E27FC236}">
                <a16:creationId xmlns="" xmlns:a16="http://schemas.microsoft.com/office/drawing/2014/main" id="{7EE1103E-9B46-4762-9305-7230C6C005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1637" y="4059496"/>
            <a:ext cx="4868666" cy="25479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85999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D2AB900-193C-4CE5-8A9A-3F988484ACCD}"/>
              </a:ext>
            </a:extLst>
          </p:cNvPr>
          <p:cNvSpPr>
            <a:spLocks noGrp="1"/>
          </p:cNvSpPr>
          <p:nvPr>
            <p:ph type="title"/>
          </p:nvPr>
        </p:nvSpPr>
        <p:spPr>
          <a:xfrm>
            <a:off x="1141413" y="81623"/>
            <a:ext cx="9905998" cy="1478570"/>
          </a:xfrm>
        </p:spPr>
        <p:txBody>
          <a:bodyPr>
            <a:normAutofit/>
          </a:bodyPr>
          <a:lstStyle/>
          <a:p>
            <a:pPr algn="ctr"/>
            <a:r>
              <a:rPr lang="he-IL" sz="5400" b="1" u="sng" dirty="0">
                <a:cs typeface="+mn-cs"/>
              </a:rPr>
              <a:t>מטרת הפרויקט</a:t>
            </a:r>
            <a:endParaRPr lang="en-US" sz="5400" dirty="0">
              <a:cs typeface="+mn-cs"/>
            </a:endParaRPr>
          </a:p>
        </p:txBody>
      </p:sp>
      <p:sp>
        <p:nvSpPr>
          <p:cNvPr id="3" name="Content Placeholder 2">
            <a:extLst>
              <a:ext uri="{FF2B5EF4-FFF2-40B4-BE49-F238E27FC236}">
                <a16:creationId xmlns="" xmlns:a16="http://schemas.microsoft.com/office/drawing/2014/main" id="{A823AE0D-BE48-4334-B6B8-5A27B2ADFD5E}"/>
              </a:ext>
            </a:extLst>
          </p:cNvPr>
          <p:cNvSpPr>
            <a:spLocks noGrp="1"/>
          </p:cNvSpPr>
          <p:nvPr>
            <p:ph idx="1"/>
          </p:nvPr>
        </p:nvSpPr>
        <p:spPr>
          <a:xfrm>
            <a:off x="1258858" y="1486088"/>
            <a:ext cx="9905999" cy="4830822"/>
          </a:xfrm>
        </p:spPr>
        <p:txBody>
          <a:bodyPr>
            <a:noAutofit/>
          </a:bodyPr>
          <a:lstStyle/>
          <a:p>
            <a:pPr lvl="0" algn="r" rtl="1"/>
            <a:r>
              <a:rPr lang="he-IL" sz="2800" dirty="0"/>
              <a:t>הפרויקט </a:t>
            </a:r>
            <a:r>
              <a:rPr lang="he-IL" sz="2800" dirty="0" err="1"/>
              <a:t>ינגיש</a:t>
            </a:r>
            <a:r>
              <a:rPr lang="he-IL" sz="2800" dirty="0"/>
              <a:t> מידע בסיסי אודות מטבע ה</a:t>
            </a:r>
            <a:r>
              <a:rPr lang="en-US" sz="2800" dirty="0"/>
              <a:t>Bitcoin</a:t>
            </a:r>
            <a:r>
              <a:rPr lang="he-IL" sz="2800" dirty="0"/>
              <a:t> והרשת על גביה הוא פועל, וכן מידע על תהליך הפיצול של המטבע. </a:t>
            </a:r>
            <a:endParaRPr lang="en-US" sz="2800" dirty="0"/>
          </a:p>
          <a:p>
            <a:pPr lvl="0" algn="r" rtl="1"/>
            <a:r>
              <a:rPr lang="he-IL" sz="2800" dirty="0"/>
              <a:t>תכנון ,עיצוב ובניה של מערכת מבוססת </a:t>
            </a:r>
            <a:r>
              <a:rPr lang="en-US" sz="2800" dirty="0"/>
              <a:t>WEB</a:t>
            </a:r>
            <a:r>
              <a:rPr lang="he-IL" sz="2800" dirty="0"/>
              <a:t>, שמטרתה היא לעזור למשתמשים ברשת ה</a:t>
            </a:r>
            <a:r>
              <a:rPr lang="en-US" sz="2800" dirty="0"/>
              <a:t>Bitcoin</a:t>
            </a:r>
            <a:r>
              <a:rPr lang="he-IL" sz="2800" dirty="0"/>
              <a:t> לקבל מידע אודות מטבעות "אבודים" שאותם הרוויחו מפיצול במטבע לגרסאות שונות עקב </a:t>
            </a:r>
            <a:r>
              <a:rPr lang="en-US" sz="2800" dirty="0"/>
              <a:t>Hard Forks</a:t>
            </a:r>
            <a:r>
              <a:rPr lang="he-IL" sz="2800" dirty="0"/>
              <a:t> שהתרחשו במהלך חיי המטבע.</a:t>
            </a:r>
            <a:endParaRPr lang="en-US" sz="2800" dirty="0"/>
          </a:p>
          <a:p>
            <a:pPr lvl="0" algn="r" rtl="1"/>
            <a:r>
              <a:rPr lang="he-IL" sz="2800" dirty="0"/>
              <a:t>מימוש אלגוריתם חיפוש יעיל אשר יניב תוצאות חיפוש מהירה בריצה על רשת ה</a:t>
            </a:r>
            <a:r>
              <a:rPr lang="en-US" sz="2800" dirty="0"/>
              <a:t>Bitcoin</a:t>
            </a:r>
            <a:r>
              <a:rPr lang="he-IL" sz="2800" dirty="0"/>
              <a:t>.</a:t>
            </a:r>
            <a:endParaRPr lang="en-US" sz="2800" dirty="0"/>
          </a:p>
          <a:p>
            <a:endParaRPr lang="en-US" sz="2800" dirty="0"/>
          </a:p>
        </p:txBody>
      </p:sp>
    </p:spTree>
    <p:extLst>
      <p:ext uri="{BB962C8B-B14F-4D97-AF65-F5344CB8AC3E}">
        <p14:creationId xmlns:p14="http://schemas.microsoft.com/office/powerpoint/2010/main" val="42661376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115</TotalTime>
  <Words>571</Words>
  <Application>Microsoft Office PowerPoint</Application>
  <PresentationFormat>Widescreen</PresentationFormat>
  <Paragraphs>62</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Times New Roman</vt:lpstr>
      <vt:lpstr>Trebuchet MS</vt:lpstr>
      <vt:lpstr>Tw Cen MT</vt:lpstr>
      <vt:lpstr>Circuit</vt:lpstr>
      <vt:lpstr>PowerPoint Presentation</vt:lpstr>
      <vt:lpstr>Bitcoin מטבע ה</vt:lpstr>
      <vt:lpstr>PowerPoint Presentation</vt:lpstr>
      <vt:lpstr>PowerPoint Presentation</vt:lpstr>
      <vt:lpstr>פיצולים ברשת ה- Bitcoin</vt:lpstr>
      <vt:lpstr>Soft fork</vt:lpstr>
      <vt:lpstr>HARD fork</vt:lpstr>
      <vt:lpstr>תיאור הבעיה</vt:lpstr>
      <vt:lpstr>מטרת הפרויקט</vt:lpstr>
      <vt:lpstr>מימוש</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Biran, Emri</dc:creator>
  <cp:lastModifiedBy>emri biran</cp:lastModifiedBy>
  <cp:revision>24</cp:revision>
  <dcterms:created xsi:type="dcterms:W3CDTF">2019-01-06T08:30:50Z</dcterms:created>
  <dcterms:modified xsi:type="dcterms:W3CDTF">2019-01-10T11:55:08Z</dcterms:modified>
</cp:coreProperties>
</file>

<file path=docProps/thumbnail.jpeg>
</file>